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293" r:id="rId2"/>
    <p:sldId id="294" r:id="rId3"/>
    <p:sldId id="295" r:id="rId4"/>
    <p:sldId id="323" r:id="rId5"/>
    <p:sldId id="329" r:id="rId6"/>
    <p:sldId id="298" r:id="rId7"/>
    <p:sldId id="300" r:id="rId8"/>
    <p:sldId id="328" r:id="rId9"/>
    <p:sldId id="302" r:id="rId10"/>
    <p:sldId id="303" r:id="rId11"/>
    <p:sldId id="304" r:id="rId12"/>
    <p:sldId id="309" r:id="rId13"/>
    <p:sldId id="311" r:id="rId14"/>
    <p:sldId id="310" r:id="rId15"/>
    <p:sldId id="327" r:id="rId16"/>
    <p:sldId id="313" r:id="rId17"/>
    <p:sldId id="314" r:id="rId18"/>
    <p:sldId id="317" r:id="rId19"/>
    <p:sldId id="318" r:id="rId20"/>
    <p:sldId id="319" r:id="rId21"/>
    <p:sldId id="315" r:id="rId22"/>
    <p:sldId id="321" r:id="rId23"/>
    <p:sldId id="316" r:id="rId24"/>
    <p:sldId id="320" r:id="rId25"/>
    <p:sldId id="322" r:id="rId26"/>
    <p:sldId id="324" r:id="rId27"/>
    <p:sldId id="325" r:id="rId28"/>
    <p:sldId id="330" r:id="rId29"/>
  </p:sldIdLst>
  <p:sldSz cx="9144000" cy="6858000" type="screen4x3"/>
  <p:notesSz cx="6858000" cy="9144000"/>
  <p:defaultTextStyle>
    <a:defPPr>
      <a:defRPr lang="es-C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rla Castillo Cordero" initials="KCC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A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603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9382AF-1E7B-4C8B-AEAC-4A34C2789385}" type="datetimeFigureOut">
              <a:rPr lang="es-CR" smtClean="0"/>
              <a:t>14/10/2024</a:t>
            </a:fld>
            <a:endParaRPr lang="es-C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D3D68E-9B3A-4AF2-B12B-FC4614EC8416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548368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D3D68E-9B3A-4AF2-B12B-FC4614EC8416}" type="slidenum">
              <a:rPr lang="es-CR" smtClean="0"/>
              <a:t>27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492710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B884-1CFE-430E-ABCC-E8FA9B80FAC7}" type="datetimeFigureOut">
              <a:rPr lang="es-CR" smtClean="0"/>
              <a:t>14/10/2024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0B25A-A2D7-4011-AA66-BB465970CBEE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963504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B884-1CFE-430E-ABCC-E8FA9B80FAC7}" type="datetimeFigureOut">
              <a:rPr lang="es-CR" smtClean="0"/>
              <a:t>14/10/2024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0B25A-A2D7-4011-AA66-BB465970CBEE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540012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B884-1CFE-430E-ABCC-E8FA9B80FAC7}" type="datetimeFigureOut">
              <a:rPr lang="es-CR" smtClean="0"/>
              <a:t>14/10/2024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0B25A-A2D7-4011-AA66-BB465970CBEE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437999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B884-1CFE-430E-ABCC-E8FA9B80FAC7}" type="datetimeFigureOut">
              <a:rPr lang="es-CR" smtClean="0"/>
              <a:t>14/10/2024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0B25A-A2D7-4011-AA66-BB465970CBEE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2532537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B884-1CFE-430E-ABCC-E8FA9B80FAC7}" type="datetimeFigureOut">
              <a:rPr lang="es-CR" smtClean="0"/>
              <a:t>14/10/2024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0B25A-A2D7-4011-AA66-BB465970CBEE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683226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B884-1CFE-430E-ABCC-E8FA9B80FAC7}" type="datetimeFigureOut">
              <a:rPr lang="es-CR" smtClean="0"/>
              <a:t>14/10/2024</a:t>
            </a:fld>
            <a:endParaRPr lang="es-C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0B25A-A2D7-4011-AA66-BB465970CBEE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2958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B884-1CFE-430E-ABCC-E8FA9B80FAC7}" type="datetimeFigureOut">
              <a:rPr lang="es-CR" smtClean="0"/>
              <a:t>14/10/2024</a:t>
            </a:fld>
            <a:endParaRPr lang="es-C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0B25A-A2D7-4011-AA66-BB465970CBEE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840311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B884-1CFE-430E-ABCC-E8FA9B80FAC7}" type="datetimeFigureOut">
              <a:rPr lang="es-CR" smtClean="0"/>
              <a:t>14/10/2024</a:t>
            </a:fld>
            <a:endParaRPr lang="es-C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0B25A-A2D7-4011-AA66-BB465970CBEE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821668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B884-1CFE-430E-ABCC-E8FA9B80FAC7}" type="datetimeFigureOut">
              <a:rPr lang="es-CR" smtClean="0"/>
              <a:t>14/10/2024</a:t>
            </a:fld>
            <a:endParaRPr lang="es-C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0B25A-A2D7-4011-AA66-BB465970CBEE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182170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B884-1CFE-430E-ABCC-E8FA9B80FAC7}" type="datetimeFigureOut">
              <a:rPr lang="es-CR" smtClean="0"/>
              <a:t>14/10/2024</a:t>
            </a:fld>
            <a:endParaRPr lang="es-C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0B25A-A2D7-4011-AA66-BB465970CBEE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226533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s-C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B884-1CFE-430E-ABCC-E8FA9B80FAC7}" type="datetimeFigureOut">
              <a:rPr lang="es-CR" smtClean="0"/>
              <a:t>14/10/2024</a:t>
            </a:fld>
            <a:endParaRPr lang="es-C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0B25A-A2D7-4011-AA66-BB465970CBEE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49821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4AB884-1CFE-430E-ABCC-E8FA9B80FAC7}" type="datetimeFigureOut">
              <a:rPr lang="es-CR" smtClean="0"/>
              <a:t>14/10/2024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C0B25A-A2D7-4011-AA66-BB465970CBEE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326365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microsoft.com/office/2007/relationships/hdphoto" Target="../media/hdphoto2.wdp"/><Relationship Id="rId4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9.png"/><Relationship Id="rId4" Type="http://schemas.microsoft.com/office/2007/relationships/hdphoto" Target="../media/hdphoto2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jp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1.jp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10" Type="http://schemas.openxmlformats.org/officeDocument/2006/relationships/hyperlink" Target="https://www.youtube.com/user/CENAREC" TargetMode="External"/><Relationship Id="rId4" Type="http://schemas.openxmlformats.org/officeDocument/2006/relationships/image" Target="../media/image42.png"/><Relationship Id="rId9" Type="http://schemas.openxmlformats.org/officeDocument/2006/relationships/hyperlink" Target="https://www.facebook.com/cenareccr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422"/>
            <a:ext cx="9118848" cy="6858000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-25152" y="404664"/>
            <a:ext cx="9144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altLang="es-ES_tradnl" sz="2400" b="1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CENTRO NACIONAL DE RECURSOS PARA </a:t>
            </a:r>
          </a:p>
          <a:p>
            <a:pPr algn="ctr"/>
            <a:r>
              <a:rPr lang="es-CR" altLang="es-ES_tradnl" sz="2400" b="1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EDUCACIÓN INCLUSIVA</a:t>
            </a:r>
            <a:br>
              <a:rPr lang="es-CR" altLang="es-ES_tradn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es-CR" altLang="es-ES_tradnl" sz="2400" b="1" dirty="0">
              <a:solidFill>
                <a:schemeClr val="accent5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es-MX" dirty="0"/>
          </a:p>
          <a:p>
            <a:pPr algn="ctr"/>
            <a:endParaRPr lang="es-CR" dirty="0">
              <a:latin typeface="Bolonewt" panose="00000400000000000000" pitchFamily="2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513285" y="5146357"/>
            <a:ext cx="8521397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R" altLang="es-ES_tradnl" sz="2000" dirty="0">
                <a:latin typeface="Century Gothic" panose="020B0502020202020204" pitchFamily="34" charset="0"/>
              </a:rPr>
              <a:t>Karla Castillo Cordero</a:t>
            </a:r>
          </a:p>
          <a:p>
            <a:pPr algn="r"/>
            <a:r>
              <a:rPr lang="es-CR" altLang="es-ES_tradnl" sz="2000" dirty="0">
                <a:latin typeface="Century Gothic" panose="020B0502020202020204" pitchFamily="34" charset="0"/>
              </a:rPr>
              <a:t>Asesora Nacional de Educación Especial</a:t>
            </a:r>
          </a:p>
          <a:p>
            <a:pPr algn="ctr"/>
            <a:endParaRPr lang="es-CR" dirty="0"/>
          </a:p>
        </p:txBody>
      </p:sp>
      <p:sp>
        <p:nvSpPr>
          <p:cNvPr id="10" name="7 CuadroTexto">
            <a:extLst>
              <a:ext uri="{FF2B5EF4-FFF2-40B4-BE49-F238E27FC236}">
                <a16:creationId xmlns:a16="http://schemas.microsoft.com/office/drawing/2014/main" id="{B732D242-004A-441C-A592-A54CEFBDF818}"/>
              </a:ext>
            </a:extLst>
          </p:cNvPr>
          <p:cNvSpPr txBox="1"/>
          <p:nvPr/>
        </p:nvSpPr>
        <p:spPr>
          <a:xfrm>
            <a:off x="488107" y="2752916"/>
            <a:ext cx="7952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altLang="es-ES_tradnl" sz="3600" b="1" dirty="0">
                <a:solidFill>
                  <a:srgbClr val="00B0F0"/>
                </a:solidFill>
                <a:latin typeface="Century Gothic" panose="020B0502020202020204" pitchFamily="34" charset="0"/>
              </a:rPr>
              <a:t>Agendas personales</a:t>
            </a:r>
          </a:p>
          <a:p>
            <a:pPr algn="ctr"/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16452106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70" y="0"/>
            <a:ext cx="8875059" cy="6858000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-25152" y="404664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altLang="es-ES_tradnl" sz="3200" b="1" dirty="0">
                <a:solidFill>
                  <a:srgbClr val="00B0F0"/>
                </a:solidFill>
                <a:latin typeface="Century Gothic" panose="020B0502020202020204" pitchFamily="34" charset="0"/>
              </a:rPr>
              <a:t>Palabras escritas en computadora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478396" y="1640325"/>
            <a:ext cx="8136904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altLang="es-ES_tradnl" sz="3200" dirty="0">
                <a:latin typeface="Century Gothic" panose="020B0502020202020204" pitchFamily="34" charset="0"/>
              </a:rPr>
              <a:t>Comer   </a:t>
            </a:r>
          </a:p>
          <a:p>
            <a:pPr algn="ctr"/>
            <a:r>
              <a:rPr lang="es-CR" altLang="es-ES_tradnl" sz="3200" dirty="0">
                <a:latin typeface="Century Gothic" panose="020B0502020202020204" pitchFamily="34" charset="0"/>
              </a:rPr>
              <a:t> </a:t>
            </a:r>
          </a:p>
          <a:p>
            <a:pPr algn="ctr"/>
            <a:r>
              <a:rPr lang="es-CR" altLang="es-ES_tradnl" sz="3200" dirty="0">
                <a:latin typeface="Century Gothic" panose="020B0502020202020204" pitchFamily="34" charset="0"/>
              </a:rPr>
              <a:t>Vestirse   </a:t>
            </a:r>
          </a:p>
          <a:p>
            <a:pPr algn="ctr"/>
            <a:r>
              <a:rPr lang="es-CR" altLang="es-ES_tradnl" sz="3200" dirty="0">
                <a:latin typeface="Century Gothic" panose="020B0502020202020204" pitchFamily="34" charset="0"/>
              </a:rPr>
              <a:t> </a:t>
            </a:r>
          </a:p>
          <a:p>
            <a:pPr algn="ctr"/>
            <a:r>
              <a:rPr lang="es-CR" altLang="es-ES_tradnl" sz="3200" dirty="0">
                <a:latin typeface="Century Gothic" panose="020B0502020202020204" pitchFamily="34" charset="0"/>
              </a:rPr>
              <a:t>Bañarse </a:t>
            </a:r>
          </a:p>
          <a:p>
            <a:pPr algn="ctr"/>
            <a:r>
              <a:rPr lang="es-CR" altLang="es-ES_tradnl" sz="3200" dirty="0">
                <a:latin typeface="Century Gothic" panose="020B0502020202020204" pitchFamily="34" charset="0"/>
              </a:rPr>
              <a:t>   </a:t>
            </a:r>
          </a:p>
          <a:p>
            <a:pPr algn="ctr"/>
            <a:r>
              <a:rPr lang="es-CR" altLang="es-ES_tradnl" sz="3200" dirty="0">
                <a:latin typeface="Century Gothic" panose="020B0502020202020204" pitchFamily="34" charset="0"/>
              </a:rPr>
              <a:t>Dormir</a:t>
            </a:r>
          </a:p>
          <a:p>
            <a:pPr algn="ctr"/>
            <a:endParaRPr lang="es-CR" altLang="es-ES_tradnl" sz="3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63667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70" y="0"/>
            <a:ext cx="8875059" cy="6858000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-1" y="483707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3200" b="1" dirty="0">
                <a:solidFill>
                  <a:srgbClr val="00B0F0"/>
                </a:solidFill>
                <a:latin typeface="Century Gothic" panose="020B0502020202020204" pitchFamily="34" charset="0"/>
              </a:rPr>
              <a:t>Palabras escritas a mano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-684584" y="1458193"/>
            <a:ext cx="8136904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R" altLang="es-ES_tradnl" sz="3600" b="1" dirty="0">
              <a:solidFill>
                <a:srgbClr val="00B0F0"/>
              </a:solidFill>
              <a:latin typeface="Century Gothic" panose="020B0502020202020204" pitchFamily="34" charset="0"/>
            </a:endParaRPr>
          </a:p>
          <a:p>
            <a:pPr algn="ctr"/>
            <a:endParaRPr lang="es-CR" altLang="es-ES_tradnl" sz="3600" b="1" dirty="0">
              <a:solidFill>
                <a:srgbClr val="00B0F0"/>
              </a:solidFill>
              <a:latin typeface="Century Gothic" panose="020B0502020202020204" pitchFamily="34" charset="0"/>
            </a:endParaRPr>
          </a:p>
          <a:p>
            <a:pPr algn="ctr"/>
            <a:endParaRPr lang="es-CR" altLang="es-ES_tradnl" sz="3000" dirty="0">
              <a:latin typeface="Century Gothic" panose="020B0502020202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F2B9FF8-F233-4E44-ACF1-B64DA447A9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7704" y="1916832"/>
            <a:ext cx="5040560" cy="2583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6748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70" y="0"/>
            <a:ext cx="8875059" cy="6858000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685800" y="2075409"/>
            <a:ext cx="8136904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R" altLang="es-ES_tradnl" sz="3600" b="1" dirty="0">
              <a:solidFill>
                <a:srgbClr val="00B0F0"/>
              </a:solidFill>
              <a:latin typeface="Century Gothic" panose="020B0502020202020204" pitchFamily="34" charset="0"/>
            </a:endParaRPr>
          </a:p>
          <a:p>
            <a:pPr algn="ctr"/>
            <a:endParaRPr lang="es-CR" altLang="es-ES_tradnl" sz="3600" b="1" dirty="0">
              <a:solidFill>
                <a:srgbClr val="00B0F0"/>
              </a:solidFill>
              <a:latin typeface="Century Gothic" panose="020B0502020202020204" pitchFamily="34" charset="0"/>
            </a:endParaRPr>
          </a:p>
          <a:p>
            <a:pPr algn="ctr"/>
            <a:endParaRPr lang="es-CR" altLang="es-ES_tradnl" sz="3000" dirty="0">
              <a:latin typeface="Century Gothic" panose="020B0502020202020204" pitchFamily="34" charset="0"/>
            </a:endParaRP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CB1BB879-D6EE-4655-91C1-CB80539E2FE6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R" sz="3200" b="1">
                <a:solidFill>
                  <a:srgbClr val="00B0F0"/>
                </a:solidFill>
                <a:latin typeface="Century Gothic" panose="020B0502020202020204" pitchFamily="34" charset="0"/>
                <a:ea typeface="+mn-ea"/>
                <a:cs typeface="+mn-cs"/>
              </a:rPr>
              <a:t>Agenda con objetos en concreto o las llamadas cajas calendario: </a:t>
            </a:r>
            <a:endParaRPr lang="es-419" sz="3200" b="1" dirty="0">
              <a:solidFill>
                <a:srgbClr val="00B0F0"/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B12AC8B6-E9EF-4170-8D8C-065F5E0286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249" y="2511472"/>
            <a:ext cx="7547502" cy="183505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46906E19-651D-4F89-AB33-BC7FCFDD49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9654" y="4567884"/>
            <a:ext cx="7206097" cy="1511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0314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70" y="0"/>
            <a:ext cx="8875059" cy="6858000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685800" y="2075409"/>
            <a:ext cx="8136904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R" altLang="es-ES_tradnl" sz="3600" b="1" dirty="0">
              <a:solidFill>
                <a:srgbClr val="00B0F0"/>
              </a:solidFill>
              <a:latin typeface="Century Gothic" panose="020B0502020202020204" pitchFamily="34" charset="0"/>
            </a:endParaRPr>
          </a:p>
          <a:p>
            <a:pPr algn="ctr"/>
            <a:endParaRPr lang="es-CR" altLang="es-ES_tradnl" sz="3600" b="1" dirty="0">
              <a:solidFill>
                <a:srgbClr val="00B0F0"/>
              </a:solidFill>
              <a:latin typeface="Century Gothic" panose="020B0502020202020204" pitchFamily="34" charset="0"/>
            </a:endParaRPr>
          </a:p>
          <a:p>
            <a:pPr algn="ctr"/>
            <a:endParaRPr lang="es-CR" altLang="es-ES_tradnl" sz="3000" dirty="0">
              <a:latin typeface="Century Gothic" panose="020B050202020202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3675599-BE23-4160-8C11-969D3D5227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364038"/>
            <a:ext cx="8230313" cy="1347333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37A4900-3692-492D-AEDD-05FF6E82CB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8604" y="2602920"/>
            <a:ext cx="5986791" cy="165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1976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70" y="0"/>
            <a:ext cx="8875059" cy="6858000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705165" y="576822"/>
            <a:ext cx="8136904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R" altLang="es-ES_tradnl" sz="3600" b="1" dirty="0">
              <a:solidFill>
                <a:srgbClr val="00B0F0"/>
              </a:solidFill>
              <a:latin typeface="Century Gothic" panose="020B0502020202020204" pitchFamily="34" charset="0"/>
            </a:endParaRPr>
          </a:p>
          <a:p>
            <a:pPr algn="ctr"/>
            <a:endParaRPr lang="es-CR" altLang="es-ES_tradnl" sz="3600" b="1" dirty="0">
              <a:solidFill>
                <a:srgbClr val="00B0F0"/>
              </a:solidFill>
              <a:latin typeface="Century Gothic" panose="020B0502020202020204" pitchFamily="34" charset="0"/>
            </a:endParaRPr>
          </a:p>
          <a:p>
            <a:pPr algn="ctr"/>
            <a:endParaRPr lang="es-CR" altLang="es-ES_tradnl" sz="3000" dirty="0">
              <a:latin typeface="Century Gothic" panose="020B050202020202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49E51A5-4657-46B9-9316-EC096F6C14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842" y="338151"/>
            <a:ext cx="8230313" cy="1146147"/>
          </a:xfrm>
          <a:prstGeom prst="rect">
            <a:avLst/>
          </a:prstGeom>
        </p:spPr>
      </p:pic>
      <p:pic>
        <p:nvPicPr>
          <p:cNvPr id="11" name="Marcador de contenido 5">
            <a:extLst>
              <a:ext uri="{FF2B5EF4-FFF2-40B4-BE49-F238E27FC236}">
                <a16:creationId xmlns:a16="http://schemas.microsoft.com/office/drawing/2014/main" id="{D9DC117B-6A7C-4739-9EFA-1046EFB768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6221" y="1399314"/>
            <a:ext cx="759229" cy="4621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4861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70" y="34280"/>
            <a:ext cx="8875059" cy="6858000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705165" y="576822"/>
            <a:ext cx="8136904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R" altLang="es-ES_tradnl" sz="3600" b="1" dirty="0">
              <a:solidFill>
                <a:srgbClr val="00B0F0"/>
              </a:solidFill>
              <a:latin typeface="Century Gothic" panose="020B0502020202020204" pitchFamily="34" charset="0"/>
            </a:endParaRPr>
          </a:p>
          <a:p>
            <a:pPr algn="ctr"/>
            <a:endParaRPr lang="es-CR" altLang="es-ES_tradnl" sz="3600" b="1" dirty="0">
              <a:solidFill>
                <a:srgbClr val="00B0F0"/>
              </a:solidFill>
              <a:latin typeface="Century Gothic" panose="020B0502020202020204" pitchFamily="34" charset="0"/>
            </a:endParaRPr>
          </a:p>
          <a:p>
            <a:pPr algn="ctr"/>
            <a:endParaRPr lang="es-CR" altLang="es-ES_tradnl" sz="3000" dirty="0">
              <a:latin typeface="Century Gothic" panose="020B0502020202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21069E7-F754-4694-A59F-D203F55D7A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9976" y="1624427"/>
            <a:ext cx="2024047" cy="360914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AA9C8FE-2072-4F76-A947-93015BF443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842" y="341501"/>
            <a:ext cx="8230313" cy="114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8751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70" y="0"/>
            <a:ext cx="8875059" cy="6858000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705165" y="576822"/>
            <a:ext cx="8136904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R" altLang="es-ES_tradnl" sz="3600" b="1" dirty="0">
              <a:solidFill>
                <a:srgbClr val="00B0F0"/>
              </a:solidFill>
              <a:latin typeface="Century Gothic" panose="020B0502020202020204" pitchFamily="34" charset="0"/>
            </a:endParaRPr>
          </a:p>
          <a:p>
            <a:pPr algn="ctr"/>
            <a:endParaRPr lang="es-CR" altLang="es-ES_tradnl" sz="3600" b="1" dirty="0">
              <a:solidFill>
                <a:srgbClr val="00B0F0"/>
              </a:solidFill>
              <a:latin typeface="Century Gothic" panose="020B0502020202020204" pitchFamily="34" charset="0"/>
            </a:endParaRPr>
          </a:p>
          <a:p>
            <a:pPr algn="ctr"/>
            <a:endParaRPr lang="es-CR" altLang="es-ES_tradnl" sz="3000" dirty="0">
              <a:latin typeface="Century Gothic" panose="020B0502020202020204" pitchFamily="34" charset="0"/>
            </a:endParaRP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BF9CC9B5-4C0E-4A9D-ADD7-E67421D005B5}"/>
              </a:ext>
            </a:extLst>
          </p:cNvPr>
          <p:cNvSpPr txBox="1">
            <a:spLocks/>
          </p:cNvSpPr>
          <p:nvPr/>
        </p:nvSpPr>
        <p:spPr>
          <a:xfrm>
            <a:off x="658817" y="12751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R" sz="3600" b="1" dirty="0">
                <a:solidFill>
                  <a:srgbClr val="00B0F0"/>
                </a:solidFill>
                <a:latin typeface="Century Gothic" panose="020B0502020202020204" pitchFamily="34" charset="0"/>
                <a:ea typeface="+mn-ea"/>
                <a:cs typeface="+mn-cs"/>
              </a:rPr>
              <a:t>Agenda portable</a:t>
            </a:r>
            <a:endParaRPr lang="es-419" sz="3600" b="1" dirty="0">
              <a:solidFill>
                <a:srgbClr val="00B0F0"/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17AF6465-3CE4-46EB-8403-B8E6448330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1372" y="2177496"/>
            <a:ext cx="5401256" cy="2503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4314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70" y="0"/>
            <a:ext cx="8875059" cy="6858000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705165" y="576822"/>
            <a:ext cx="8136904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R" altLang="es-ES_tradnl" sz="3600" b="1" dirty="0">
              <a:solidFill>
                <a:srgbClr val="00B0F0"/>
              </a:solidFill>
              <a:latin typeface="Century Gothic" panose="020B0502020202020204" pitchFamily="34" charset="0"/>
            </a:endParaRPr>
          </a:p>
          <a:p>
            <a:pPr algn="ctr"/>
            <a:endParaRPr lang="es-CR" altLang="es-ES_tradnl" sz="3600" b="1" dirty="0">
              <a:solidFill>
                <a:srgbClr val="00B0F0"/>
              </a:solidFill>
              <a:latin typeface="Century Gothic" panose="020B0502020202020204" pitchFamily="34" charset="0"/>
            </a:endParaRPr>
          </a:p>
          <a:p>
            <a:pPr algn="ctr"/>
            <a:endParaRPr lang="es-CR" altLang="es-ES_tradnl" sz="3000" dirty="0">
              <a:latin typeface="Century Gothic" panose="020B0502020202020204" pitchFamily="34" charset="0"/>
            </a:endParaRP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BF9CC9B5-4C0E-4A9D-ADD7-E67421D005B5}"/>
              </a:ext>
            </a:extLst>
          </p:cNvPr>
          <p:cNvSpPr txBox="1">
            <a:spLocks/>
          </p:cNvSpPr>
          <p:nvPr/>
        </p:nvSpPr>
        <p:spPr>
          <a:xfrm>
            <a:off x="658817" y="12751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R" sz="3600" b="1" dirty="0">
                <a:solidFill>
                  <a:srgbClr val="00B0F0"/>
                </a:solidFill>
                <a:latin typeface="Century Gothic" panose="020B0502020202020204" pitchFamily="34" charset="0"/>
                <a:ea typeface="+mn-ea"/>
                <a:cs typeface="+mn-cs"/>
              </a:rPr>
              <a:t>Agenda escrita en computadora</a:t>
            </a:r>
            <a:endParaRPr lang="es-419" sz="3600" b="1" dirty="0">
              <a:solidFill>
                <a:srgbClr val="00B0F0"/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8" name="Imagen 7" descr="C:\Users\Karla\AppData\Local\Microsoft\Windows\INetCache\Content.Word\Agenda escrita en computadora.jpg">
            <a:extLst>
              <a:ext uri="{FF2B5EF4-FFF2-40B4-BE49-F238E27FC236}">
                <a16:creationId xmlns:a16="http://schemas.microsoft.com/office/drawing/2014/main" id="{2CDCCF50-D619-42D1-B012-B15BDF2B9D77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94" t="6686" r="31878" b="58197"/>
          <a:stretch/>
        </p:blipFill>
        <p:spPr bwMode="auto">
          <a:xfrm>
            <a:off x="1763688" y="1087226"/>
            <a:ext cx="6008712" cy="498576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926023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70" y="0"/>
            <a:ext cx="8875059" cy="6858000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277397" y="-31102"/>
            <a:ext cx="8136904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R" altLang="es-ES_tradnl" sz="3600" b="1" dirty="0">
              <a:solidFill>
                <a:srgbClr val="00B0F0"/>
              </a:solidFill>
              <a:latin typeface="Century Gothic" panose="020B0502020202020204" pitchFamily="34" charset="0"/>
            </a:endParaRPr>
          </a:p>
          <a:p>
            <a:pPr algn="ctr"/>
            <a:endParaRPr lang="es-CR" altLang="es-ES_tradnl" sz="3600" b="1" dirty="0">
              <a:solidFill>
                <a:srgbClr val="00B0F0"/>
              </a:solidFill>
              <a:latin typeface="Century Gothic" panose="020B0502020202020204" pitchFamily="34" charset="0"/>
            </a:endParaRPr>
          </a:p>
          <a:p>
            <a:pPr algn="ctr"/>
            <a:endParaRPr lang="es-CR" altLang="es-ES_tradnl" sz="3000" dirty="0">
              <a:latin typeface="Century Gothic" panose="020B0502020202020204" pitchFamily="34" charset="0"/>
            </a:endParaRP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BF9CC9B5-4C0E-4A9D-ADD7-E67421D005B5}"/>
              </a:ext>
            </a:extLst>
          </p:cNvPr>
          <p:cNvSpPr txBox="1">
            <a:spLocks/>
          </p:cNvSpPr>
          <p:nvPr/>
        </p:nvSpPr>
        <p:spPr>
          <a:xfrm>
            <a:off x="678010" y="7738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R" sz="3600" b="1" dirty="0">
                <a:solidFill>
                  <a:srgbClr val="00B0F0"/>
                </a:solidFill>
                <a:latin typeface="Century Gothic" panose="020B0502020202020204" pitchFamily="34" charset="0"/>
                <a:ea typeface="+mn-ea"/>
                <a:cs typeface="+mn-cs"/>
              </a:rPr>
              <a:t>Agenda escrita con hora</a:t>
            </a:r>
            <a:endParaRPr lang="es-419" sz="3600" b="1" dirty="0">
              <a:solidFill>
                <a:srgbClr val="00B0F0"/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553746E-DD3C-4268-BED6-0BAA5DA61E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3167" y="871945"/>
            <a:ext cx="4443129" cy="5337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3054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70" y="0"/>
            <a:ext cx="8875059" cy="6858000"/>
          </a:xfrm>
          <a:prstGeom prst="rect">
            <a:avLst/>
          </a:prstGeom>
        </p:spPr>
      </p:pic>
      <p:sp>
        <p:nvSpPr>
          <p:cNvPr id="9" name="Título 1">
            <a:extLst>
              <a:ext uri="{FF2B5EF4-FFF2-40B4-BE49-F238E27FC236}">
                <a16:creationId xmlns:a16="http://schemas.microsoft.com/office/drawing/2014/main" id="{BF9CC9B5-4C0E-4A9D-ADD7-E67421D005B5}"/>
              </a:ext>
            </a:extLst>
          </p:cNvPr>
          <p:cNvSpPr txBox="1">
            <a:spLocks/>
          </p:cNvSpPr>
          <p:nvPr/>
        </p:nvSpPr>
        <p:spPr>
          <a:xfrm>
            <a:off x="685800" y="701675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R" sz="3600" b="1" dirty="0">
                <a:solidFill>
                  <a:srgbClr val="00B0F0"/>
                </a:solidFill>
                <a:latin typeface="Century Gothic" panose="020B0502020202020204" pitchFamily="34" charset="0"/>
                <a:ea typeface="+mn-ea"/>
                <a:cs typeface="+mn-cs"/>
              </a:rPr>
              <a:t>Agendas horizontales </a:t>
            </a:r>
            <a:r>
              <a:rPr lang="es-419" sz="3600" b="1" dirty="0">
                <a:solidFill>
                  <a:srgbClr val="00B0F0"/>
                </a:solidFill>
                <a:latin typeface="Century Gothic" panose="020B0502020202020204" pitchFamily="34" charset="0"/>
                <a:ea typeface="+mn-ea"/>
                <a:cs typeface="+mn-cs"/>
              </a:rPr>
              <a:t>con fotografías y dibujos</a:t>
            </a:r>
          </a:p>
          <a:p>
            <a:endParaRPr lang="es-419" sz="3600" b="1" dirty="0">
              <a:solidFill>
                <a:srgbClr val="00B0F0"/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9A0F02C6-354B-4412-AA07-6B27C77D59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8825" y="2256692"/>
            <a:ext cx="3119239" cy="2532855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D4316F97-8D3C-4DB0-BB62-D5D9438F18C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192288"/>
            <a:ext cx="2851744" cy="259725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23711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70" y="0"/>
            <a:ext cx="8875059" cy="6858000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-25152" y="404664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br>
              <a:rPr lang="es-CR" altLang="es-ES_tradn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es-MX" dirty="0"/>
          </a:p>
          <a:p>
            <a:pPr algn="ctr"/>
            <a:endParaRPr lang="es-CR" dirty="0">
              <a:latin typeface="Bolonewt" panose="00000400000000000000" pitchFamily="2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321296" y="1351548"/>
            <a:ext cx="8136904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altLang="es-ES_tradnl" sz="3000" dirty="0">
                <a:latin typeface="Century Gothic" panose="020B0502020202020204" pitchFamily="34" charset="0"/>
              </a:rPr>
              <a:t>El propósito de las agendas no es que lleguen a desaparecer, ya que son una herramienta para la independencia de por vida. Sin embargo, se diseñan para que crezcan con el estudiante.   (</a:t>
            </a:r>
            <a:r>
              <a:rPr lang="es-CR" altLang="es-ES_tradnl" sz="3000" dirty="0" err="1">
                <a:latin typeface="Century Gothic" panose="020B0502020202020204" pitchFamily="34" charset="0"/>
              </a:rPr>
              <a:t>Treatment</a:t>
            </a:r>
            <a:r>
              <a:rPr lang="es-CR" altLang="es-ES_tradnl" sz="3000" dirty="0">
                <a:latin typeface="Century Gothic" panose="020B0502020202020204" pitchFamily="34" charset="0"/>
              </a:rPr>
              <a:t> and </a:t>
            </a:r>
            <a:r>
              <a:rPr lang="es-CR" altLang="es-ES_tradnl" sz="3000" dirty="0" err="1">
                <a:latin typeface="Century Gothic" panose="020B0502020202020204" pitchFamily="34" charset="0"/>
              </a:rPr>
              <a:t>Education</a:t>
            </a:r>
            <a:r>
              <a:rPr lang="es-CR" altLang="es-ES_tradnl" sz="3000" dirty="0">
                <a:latin typeface="Century Gothic" panose="020B0502020202020204" pitchFamily="34" charset="0"/>
              </a:rPr>
              <a:t> </a:t>
            </a:r>
            <a:r>
              <a:rPr lang="es-CR" altLang="es-ES_tradnl" sz="3000" dirty="0" err="1">
                <a:latin typeface="Century Gothic" panose="020B0502020202020204" pitchFamily="34" charset="0"/>
              </a:rPr>
              <a:t>of</a:t>
            </a:r>
            <a:r>
              <a:rPr lang="es-CR" altLang="es-ES_tradnl" sz="3000" dirty="0">
                <a:latin typeface="Century Gothic" panose="020B0502020202020204" pitchFamily="34" charset="0"/>
              </a:rPr>
              <a:t> </a:t>
            </a:r>
            <a:r>
              <a:rPr lang="es-CR" altLang="es-ES_tradnl" sz="3000" dirty="0" err="1">
                <a:latin typeface="Century Gothic" panose="020B0502020202020204" pitchFamily="34" charset="0"/>
              </a:rPr>
              <a:t>Autistic</a:t>
            </a:r>
            <a:r>
              <a:rPr lang="es-CR" altLang="es-ES_tradnl" sz="3000" dirty="0">
                <a:latin typeface="Century Gothic" panose="020B0502020202020204" pitchFamily="34" charset="0"/>
              </a:rPr>
              <a:t> and </a:t>
            </a:r>
            <a:r>
              <a:rPr lang="es-CR" altLang="es-ES_tradnl" sz="3000" dirty="0" err="1">
                <a:latin typeface="Century Gothic" panose="020B0502020202020204" pitchFamily="34" charset="0"/>
              </a:rPr>
              <a:t>Related</a:t>
            </a:r>
            <a:r>
              <a:rPr lang="es-CR" altLang="es-ES_tradnl" sz="3000" dirty="0">
                <a:latin typeface="Century Gothic" panose="020B0502020202020204" pitchFamily="34" charset="0"/>
              </a:rPr>
              <a:t> </a:t>
            </a:r>
            <a:r>
              <a:rPr lang="es-CR" altLang="es-ES_tradnl" sz="3000" dirty="0" err="1">
                <a:latin typeface="Century Gothic" panose="020B0502020202020204" pitchFamily="34" charset="0"/>
              </a:rPr>
              <a:t>Communication</a:t>
            </a:r>
            <a:r>
              <a:rPr lang="es-CR" altLang="es-ES_tradnl" sz="3000" dirty="0">
                <a:latin typeface="Century Gothic" panose="020B0502020202020204" pitchFamily="34" charset="0"/>
              </a:rPr>
              <a:t> </a:t>
            </a:r>
            <a:r>
              <a:rPr lang="es-CR" altLang="es-ES_tradnl" sz="3000" dirty="0" err="1">
                <a:latin typeface="Century Gothic" panose="020B0502020202020204" pitchFamily="34" charset="0"/>
              </a:rPr>
              <a:t>handicapped</a:t>
            </a:r>
            <a:r>
              <a:rPr lang="es-CR" altLang="es-ES_tradnl" sz="3000" dirty="0">
                <a:latin typeface="Century Gothic" panose="020B0502020202020204" pitchFamily="34" charset="0"/>
              </a:rPr>
              <a:t> </a:t>
            </a:r>
            <a:r>
              <a:rPr lang="es-CR" altLang="es-ES_tradnl" sz="3000" dirty="0" err="1">
                <a:latin typeface="Century Gothic" panose="020B0502020202020204" pitchFamily="34" charset="0"/>
              </a:rPr>
              <a:t>Children</a:t>
            </a:r>
            <a:r>
              <a:rPr lang="es-CR" altLang="es-ES_tradnl" sz="3000" dirty="0">
                <a:latin typeface="Century Gothic" panose="020B0502020202020204" pitchFamily="34" charset="0"/>
              </a:rPr>
              <a:t> TEACCH, 2005)</a:t>
            </a:r>
          </a:p>
          <a:p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18164128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70" y="0"/>
            <a:ext cx="8875059" cy="6858000"/>
          </a:xfrm>
          <a:prstGeom prst="rect">
            <a:avLst/>
          </a:prstGeom>
        </p:spPr>
      </p:pic>
      <p:sp>
        <p:nvSpPr>
          <p:cNvPr id="9" name="Título 1">
            <a:extLst>
              <a:ext uri="{FF2B5EF4-FFF2-40B4-BE49-F238E27FC236}">
                <a16:creationId xmlns:a16="http://schemas.microsoft.com/office/drawing/2014/main" id="{BF9CC9B5-4C0E-4A9D-ADD7-E67421D005B5}"/>
              </a:ext>
            </a:extLst>
          </p:cNvPr>
          <p:cNvSpPr txBox="1">
            <a:spLocks/>
          </p:cNvSpPr>
          <p:nvPr/>
        </p:nvSpPr>
        <p:spPr>
          <a:xfrm>
            <a:off x="662761" y="49371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R" sz="3600" b="1" dirty="0">
                <a:solidFill>
                  <a:srgbClr val="00B0F0"/>
                </a:solidFill>
                <a:latin typeface="Century Gothic" panose="020B0502020202020204" pitchFamily="34" charset="0"/>
                <a:ea typeface="+mn-ea"/>
                <a:cs typeface="+mn-cs"/>
              </a:rPr>
              <a:t>Agendas horizontales con </a:t>
            </a:r>
            <a:r>
              <a:rPr lang="es-419" sz="3600" b="1" dirty="0">
                <a:solidFill>
                  <a:srgbClr val="00B0F0"/>
                </a:solidFill>
                <a:latin typeface="Century Gothic" panose="020B0502020202020204" pitchFamily="34" charset="0"/>
                <a:ea typeface="+mn-ea"/>
                <a:cs typeface="+mn-cs"/>
              </a:rPr>
              <a:t>pictogramas</a:t>
            </a:r>
          </a:p>
          <a:p>
            <a:endParaRPr lang="es-419" sz="3600" b="1" dirty="0">
              <a:solidFill>
                <a:srgbClr val="00B0F0"/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4BC1FFE-7836-4A8F-9984-9932F14372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8018" y="1829412"/>
            <a:ext cx="5039085" cy="3790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5795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70" y="0"/>
            <a:ext cx="8875059" cy="6858000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705165" y="576822"/>
            <a:ext cx="8136904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R" altLang="es-ES_tradnl" sz="3600" b="1" dirty="0">
              <a:solidFill>
                <a:srgbClr val="00B0F0"/>
              </a:solidFill>
              <a:latin typeface="Century Gothic" panose="020B0502020202020204" pitchFamily="34" charset="0"/>
            </a:endParaRPr>
          </a:p>
          <a:p>
            <a:pPr algn="ctr"/>
            <a:endParaRPr lang="es-CR" altLang="es-ES_tradnl" sz="3600" b="1" dirty="0">
              <a:solidFill>
                <a:srgbClr val="00B0F0"/>
              </a:solidFill>
              <a:latin typeface="Century Gothic" panose="020B0502020202020204" pitchFamily="34" charset="0"/>
            </a:endParaRPr>
          </a:p>
          <a:p>
            <a:pPr algn="ctr"/>
            <a:endParaRPr lang="es-CR" altLang="es-ES_tradnl" sz="3000" dirty="0">
              <a:latin typeface="Century Gothic" panose="020B0502020202020204" pitchFamily="34" charset="0"/>
            </a:endParaRP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BF9CC9B5-4C0E-4A9D-ADD7-E67421D005B5}"/>
              </a:ext>
            </a:extLst>
          </p:cNvPr>
          <p:cNvSpPr txBox="1">
            <a:spLocks/>
          </p:cNvSpPr>
          <p:nvPr/>
        </p:nvSpPr>
        <p:spPr>
          <a:xfrm>
            <a:off x="301931" y="19729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R" sz="3600" b="1" dirty="0">
                <a:solidFill>
                  <a:srgbClr val="00B0F0"/>
                </a:solidFill>
                <a:latin typeface="Century Gothic" panose="020B0502020202020204" pitchFamily="34" charset="0"/>
                <a:ea typeface="+mn-ea"/>
                <a:cs typeface="+mn-cs"/>
              </a:rPr>
              <a:t>Agenda con dibujos</a:t>
            </a:r>
            <a:endParaRPr lang="es-419" sz="3600" b="1" dirty="0">
              <a:solidFill>
                <a:srgbClr val="00B0F0"/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10" name="Imagen 9" descr="C:\Users\Karla\AppData\Local\Microsoft\Windows\INetCache\Content.Word\Dibujos a mano.jpg">
            <a:extLst>
              <a:ext uri="{FF2B5EF4-FFF2-40B4-BE49-F238E27FC236}">
                <a16:creationId xmlns:a16="http://schemas.microsoft.com/office/drawing/2014/main" id="{F9A0B48E-E8C6-4653-85F5-E7EB8A957158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3" r="-1" b="8522"/>
          <a:stretch/>
        </p:blipFill>
        <p:spPr bwMode="auto">
          <a:xfrm rot="16200000">
            <a:off x="2308061" y="1441981"/>
            <a:ext cx="4034932" cy="483564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556036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70" y="0"/>
            <a:ext cx="8875059" cy="6858000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705165" y="576822"/>
            <a:ext cx="8136904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R" altLang="es-ES_tradnl" sz="3600" b="1" dirty="0">
              <a:solidFill>
                <a:srgbClr val="00B0F0"/>
              </a:solidFill>
              <a:latin typeface="Century Gothic" panose="020B0502020202020204" pitchFamily="34" charset="0"/>
            </a:endParaRPr>
          </a:p>
          <a:p>
            <a:pPr algn="ctr"/>
            <a:endParaRPr lang="es-CR" altLang="es-ES_tradnl" sz="3600" b="1" dirty="0">
              <a:solidFill>
                <a:srgbClr val="00B0F0"/>
              </a:solidFill>
              <a:latin typeface="Century Gothic" panose="020B0502020202020204" pitchFamily="34" charset="0"/>
            </a:endParaRPr>
          </a:p>
          <a:p>
            <a:pPr algn="ctr"/>
            <a:endParaRPr lang="es-CR" altLang="es-ES_tradnl" sz="3000" dirty="0">
              <a:latin typeface="Century Gothic" panose="020B0502020202020204" pitchFamily="34" charset="0"/>
            </a:endParaRP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BF9CC9B5-4C0E-4A9D-ADD7-E67421D005B5}"/>
              </a:ext>
            </a:extLst>
          </p:cNvPr>
          <p:cNvSpPr txBox="1">
            <a:spLocks/>
          </p:cNvSpPr>
          <p:nvPr/>
        </p:nvSpPr>
        <p:spPr>
          <a:xfrm>
            <a:off x="537705" y="4902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R" sz="3600" b="1" dirty="0">
                <a:solidFill>
                  <a:srgbClr val="00B0F0"/>
                </a:solidFill>
                <a:latin typeface="Century Gothic" panose="020B0502020202020204" pitchFamily="34" charset="0"/>
                <a:ea typeface="+mn-ea"/>
                <a:cs typeface="+mn-cs"/>
              </a:rPr>
              <a:t>Habilidades adicionales</a:t>
            </a:r>
            <a:endParaRPr lang="es-419" sz="3600" b="1" dirty="0">
              <a:solidFill>
                <a:srgbClr val="00B0F0"/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98EAAB21-9C14-49C6-ADBE-8002694F1C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5252" y="1793378"/>
            <a:ext cx="2898994" cy="2898994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486FBA5E-E134-4293-B786-F8AB265564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19755" y="880657"/>
            <a:ext cx="2852645" cy="5500671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2E05EF27-DB4C-4CC5-9FEE-6509FEB61D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309984">
            <a:off x="5731226" y="4521305"/>
            <a:ext cx="969348" cy="670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5426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70" y="0"/>
            <a:ext cx="8875059" cy="6858000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705165" y="576822"/>
            <a:ext cx="8136904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R" altLang="es-ES_tradnl" sz="3600" b="1" dirty="0">
              <a:solidFill>
                <a:srgbClr val="00B0F0"/>
              </a:solidFill>
              <a:latin typeface="Century Gothic" panose="020B0502020202020204" pitchFamily="34" charset="0"/>
            </a:endParaRPr>
          </a:p>
          <a:p>
            <a:pPr algn="ctr"/>
            <a:endParaRPr lang="es-CR" altLang="es-ES_tradnl" sz="3600" b="1" dirty="0">
              <a:solidFill>
                <a:srgbClr val="00B0F0"/>
              </a:solidFill>
              <a:latin typeface="Century Gothic" panose="020B0502020202020204" pitchFamily="34" charset="0"/>
            </a:endParaRPr>
          </a:p>
          <a:p>
            <a:pPr algn="ctr"/>
            <a:endParaRPr lang="es-CR" altLang="es-ES_tradnl" sz="3000" dirty="0">
              <a:latin typeface="Century Gothic" panose="020B0502020202020204" pitchFamily="34" charset="0"/>
            </a:endParaRP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BF9CC9B5-4C0E-4A9D-ADD7-E67421D005B5}"/>
              </a:ext>
            </a:extLst>
          </p:cNvPr>
          <p:cNvSpPr txBox="1">
            <a:spLocks/>
          </p:cNvSpPr>
          <p:nvPr/>
        </p:nvSpPr>
        <p:spPr>
          <a:xfrm>
            <a:off x="658817" y="12751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R" sz="3600" b="1" dirty="0">
                <a:solidFill>
                  <a:srgbClr val="00B0F0"/>
                </a:solidFill>
                <a:latin typeface="Century Gothic" panose="020B0502020202020204" pitchFamily="34" charset="0"/>
                <a:ea typeface="+mn-ea"/>
                <a:cs typeface="+mn-cs"/>
              </a:rPr>
              <a:t>Habilidades adicionales</a:t>
            </a:r>
            <a:endParaRPr lang="es-419" sz="3600" b="1" dirty="0">
              <a:solidFill>
                <a:srgbClr val="00B0F0"/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10" name="Imagen 9" descr="C:\Users\Karla\AppData\Local\Microsoft\Windows\INetCache\Content.Word\IMG_0017.jpg">
            <a:extLst>
              <a:ext uri="{FF2B5EF4-FFF2-40B4-BE49-F238E27FC236}">
                <a16:creationId xmlns:a16="http://schemas.microsoft.com/office/drawing/2014/main" id="{5BDC9885-5BC1-46A0-9A6A-E376C8F73EB1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36" t="29109" r="19141" b="21935"/>
          <a:stretch/>
        </p:blipFill>
        <p:spPr bwMode="auto">
          <a:xfrm>
            <a:off x="1204140" y="1885277"/>
            <a:ext cx="3209889" cy="200092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ED514683-C09D-4F3F-B21B-F8FEE71284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4864" y="1078304"/>
            <a:ext cx="2591025" cy="4999153"/>
          </a:xfrm>
          <a:prstGeom prst="rect">
            <a:avLst/>
          </a:prstGeom>
        </p:spPr>
      </p:pic>
      <p:sp>
        <p:nvSpPr>
          <p:cNvPr id="6" name="Flecha: a la derecha 5">
            <a:extLst>
              <a:ext uri="{FF2B5EF4-FFF2-40B4-BE49-F238E27FC236}">
                <a16:creationId xmlns:a16="http://schemas.microsoft.com/office/drawing/2014/main" id="{020E71A7-BEDC-42DD-A806-2AB9CF01A6F5}"/>
              </a:ext>
            </a:extLst>
          </p:cNvPr>
          <p:cNvSpPr/>
          <p:nvPr/>
        </p:nvSpPr>
        <p:spPr>
          <a:xfrm rot="9278537">
            <a:off x="5815917" y="3758834"/>
            <a:ext cx="975173" cy="4572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90984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70" y="0"/>
            <a:ext cx="8875059" cy="6858000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705165" y="576822"/>
            <a:ext cx="8136904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R" altLang="es-ES_tradnl" sz="3600" b="1" dirty="0">
              <a:solidFill>
                <a:srgbClr val="00B0F0"/>
              </a:solidFill>
              <a:latin typeface="Century Gothic" panose="020B0502020202020204" pitchFamily="34" charset="0"/>
            </a:endParaRPr>
          </a:p>
          <a:p>
            <a:pPr algn="ctr"/>
            <a:endParaRPr lang="es-CR" altLang="es-ES_tradnl" sz="3600" b="1" dirty="0">
              <a:solidFill>
                <a:srgbClr val="00B0F0"/>
              </a:solidFill>
              <a:latin typeface="Century Gothic" panose="020B0502020202020204" pitchFamily="34" charset="0"/>
            </a:endParaRPr>
          </a:p>
          <a:p>
            <a:pPr algn="ctr"/>
            <a:endParaRPr lang="es-CR" altLang="es-ES_tradnl" sz="3000" dirty="0">
              <a:latin typeface="Century Gothic" panose="020B0502020202020204" pitchFamily="34" charset="0"/>
            </a:endParaRP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BF9CC9B5-4C0E-4A9D-ADD7-E67421D005B5}"/>
              </a:ext>
            </a:extLst>
          </p:cNvPr>
          <p:cNvSpPr txBox="1">
            <a:spLocks/>
          </p:cNvSpPr>
          <p:nvPr/>
        </p:nvSpPr>
        <p:spPr>
          <a:xfrm>
            <a:off x="658817" y="12751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R" sz="3600" b="1" dirty="0">
                <a:solidFill>
                  <a:srgbClr val="00B0F0"/>
                </a:solidFill>
                <a:latin typeface="Century Gothic" panose="020B0502020202020204" pitchFamily="34" charset="0"/>
                <a:ea typeface="+mn-ea"/>
                <a:cs typeface="+mn-cs"/>
              </a:rPr>
              <a:t>Habilidades adicionales</a:t>
            </a:r>
            <a:endParaRPr lang="es-419" sz="3600" b="1" dirty="0">
              <a:solidFill>
                <a:srgbClr val="00B0F0"/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FBCD563-B47E-4712-81DC-D7139E2E76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78978" y="1306594"/>
            <a:ext cx="2518792" cy="485691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24449E83-687E-4E41-B9CA-CC630984EE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29390" y="1900134"/>
            <a:ext cx="2898994" cy="335831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8E15E0E2-A116-45F6-8AF4-BCDDE59F58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3432844">
            <a:off x="1302979" y="3065882"/>
            <a:ext cx="1049739" cy="72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9357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70" y="0"/>
            <a:ext cx="8875059" cy="6858000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705165" y="576822"/>
            <a:ext cx="8136904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R" altLang="es-ES_tradnl" sz="3600" b="1" dirty="0">
              <a:solidFill>
                <a:srgbClr val="00B0F0"/>
              </a:solidFill>
              <a:latin typeface="Century Gothic" panose="020B0502020202020204" pitchFamily="34" charset="0"/>
            </a:endParaRPr>
          </a:p>
          <a:p>
            <a:pPr algn="ctr"/>
            <a:endParaRPr lang="es-CR" altLang="es-ES_tradnl" sz="3600" b="1" dirty="0">
              <a:solidFill>
                <a:srgbClr val="00B0F0"/>
              </a:solidFill>
              <a:latin typeface="Century Gothic" panose="020B0502020202020204" pitchFamily="34" charset="0"/>
            </a:endParaRPr>
          </a:p>
          <a:p>
            <a:pPr algn="ctr"/>
            <a:endParaRPr lang="es-CR" altLang="es-ES_tradnl" sz="3000" dirty="0">
              <a:latin typeface="Century Gothic" panose="020B0502020202020204" pitchFamily="34" charset="0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A5B4FF25-A180-479C-8789-A4367B075614}"/>
              </a:ext>
            </a:extLst>
          </p:cNvPr>
          <p:cNvSpPr/>
          <p:nvPr/>
        </p:nvSpPr>
        <p:spPr>
          <a:xfrm>
            <a:off x="537705" y="754850"/>
            <a:ext cx="804329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sz="3200" dirty="0"/>
              <a:t>Por otra parte, es muy importante no dejar de lado las agendas en actividades recreativas o de tiempo de ocio como son los fines de semana, vacaciones, días feriados, “resultan mucho más desconcertantes e imprevisibles para los niños con autismo” (Autismo Diario, 2008, p.2)</a:t>
            </a:r>
          </a:p>
          <a:p>
            <a:endParaRPr lang="es-419" sz="3200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046D9F21-353D-4225-B04F-72E0ED041A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5" y="4362451"/>
            <a:ext cx="2847975" cy="160020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349C7DE5-9D18-4EE6-875E-93CE39DDD0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4238480"/>
            <a:ext cx="2666994" cy="2000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3987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87" y="41564"/>
            <a:ext cx="9021613" cy="6971246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685800" y="1412776"/>
            <a:ext cx="813690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4400" dirty="0"/>
              <a:t>Se debe proveer a las personas con TEA de la anticipación que requieren, es lo más justo para ellos y en el fondo un asunto de                    </a:t>
            </a:r>
            <a:r>
              <a:rPr lang="es-CR" sz="4400" dirty="0">
                <a:solidFill>
                  <a:schemeClr val="accent6">
                    <a:lumMod val="75000"/>
                  </a:schemeClr>
                </a:solidFill>
              </a:rPr>
              <a:t>DERECHOS HUMANOS</a:t>
            </a:r>
            <a:endParaRPr lang="es-419" sz="44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5736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60" y="0"/>
            <a:ext cx="8875059" cy="6858000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245242" y="5232736"/>
            <a:ext cx="8429239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altLang="es-ES_tradnl" sz="1600" dirty="0">
                <a:latin typeface="Century Gothic" panose="020B0502020202020204" pitchFamily="34" charset="0"/>
              </a:rPr>
              <a:t>Karla Castillo Cordero</a:t>
            </a:r>
          </a:p>
          <a:p>
            <a:pPr algn="ctr"/>
            <a:r>
              <a:rPr lang="es-CR" altLang="es-ES_tradnl" sz="1400" dirty="0">
                <a:latin typeface="Century Gothic" panose="020B0502020202020204" pitchFamily="34" charset="0"/>
              </a:rPr>
              <a:t>Asesora Nacional</a:t>
            </a:r>
          </a:p>
          <a:p>
            <a:pPr algn="ctr"/>
            <a:r>
              <a:rPr lang="es-CR" altLang="es-ES_tradnl" sz="1400" dirty="0">
                <a:latin typeface="Century Gothic" panose="020B0502020202020204" pitchFamily="34" charset="0"/>
              </a:rPr>
              <a:t>Departamento de Información y Orientación</a:t>
            </a:r>
          </a:p>
          <a:p>
            <a:pPr algn="ctr"/>
            <a:r>
              <a:rPr lang="es-CR" altLang="es-ES_tradnl" sz="1600" dirty="0">
                <a:latin typeface="Century Gothic" panose="020B0502020202020204" pitchFamily="34" charset="0"/>
              </a:rPr>
              <a:t>info@cenarec.go.cr/karla.castillo.cordero@mep.go.cr</a:t>
            </a:r>
          </a:p>
          <a:p>
            <a:pPr algn="ctr"/>
            <a:r>
              <a:rPr lang="es-CR" altLang="es-ES_tradnl" sz="1600" dirty="0">
                <a:latin typeface="Century Gothic" panose="020B0502020202020204" pitchFamily="34" charset="0"/>
              </a:rPr>
              <a:t>2528-1918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A9B126A-C986-4FE5-8C0A-4D1BEB7497DB}"/>
              </a:ext>
            </a:extLst>
          </p:cNvPr>
          <p:cNvSpPr txBox="1"/>
          <p:nvPr/>
        </p:nvSpPr>
        <p:spPr>
          <a:xfrm>
            <a:off x="643438" y="178271"/>
            <a:ext cx="7632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Recomendaciones</a:t>
            </a:r>
            <a:endParaRPr lang="es-419" sz="3600" b="1" dirty="0">
              <a:solidFill>
                <a:srgbClr val="00B0F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Marcador de contenido 3">
            <a:extLst>
              <a:ext uri="{FF2B5EF4-FFF2-40B4-BE49-F238E27FC236}">
                <a16:creationId xmlns:a16="http://schemas.microsoft.com/office/drawing/2014/main" id="{E8E0BB9A-D777-4764-8FAD-016A30AE3D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351" y="878539"/>
            <a:ext cx="1622701" cy="2520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BB0A930-E29C-4CAE-9BF1-ADA710A38B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0934" y="911583"/>
            <a:ext cx="1882974" cy="252000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082EC8B1-9268-463C-91CC-64EF16F7C73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37" t="14482" r="53109" b="32307"/>
          <a:stretch/>
        </p:blipFill>
        <p:spPr>
          <a:xfrm>
            <a:off x="6347001" y="900342"/>
            <a:ext cx="1929285" cy="25200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E00EC765-28FF-043E-9264-CDB91D3B31C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18392" y="809569"/>
            <a:ext cx="2012812" cy="2648781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A641FD10-0585-DCF4-501B-16D315E21DC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458"/>
          <a:stretch/>
        </p:blipFill>
        <p:spPr>
          <a:xfrm>
            <a:off x="685800" y="3429000"/>
            <a:ext cx="2658758" cy="1716059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932086A1-D5B4-37DB-A7F7-FF0B8FF08320}"/>
              </a:ext>
            </a:extLst>
          </p:cNvPr>
          <p:cNvSpPr txBox="1"/>
          <p:nvPr/>
        </p:nvSpPr>
        <p:spPr>
          <a:xfrm>
            <a:off x="4030358" y="3798253"/>
            <a:ext cx="428744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En el Facebook del Cenarec </a:t>
            </a:r>
            <a:r>
              <a:rPr lang="es-ES" dirty="0">
                <a:hlinkClick r:id="rId9"/>
              </a:rPr>
              <a:t>https://www.facebook.com/cenareccr</a:t>
            </a:r>
            <a:endParaRPr lang="es-ES" dirty="0"/>
          </a:p>
          <a:p>
            <a:r>
              <a:rPr lang="es-CR" dirty="0"/>
              <a:t>En el Canal de </a:t>
            </a:r>
            <a:r>
              <a:rPr lang="es-CR" dirty="0" err="1"/>
              <a:t>You</a:t>
            </a:r>
            <a:r>
              <a:rPr lang="es-CR" dirty="0"/>
              <a:t> </a:t>
            </a:r>
            <a:r>
              <a:rPr lang="es-CR" dirty="0" err="1"/>
              <a:t>Tube</a:t>
            </a:r>
            <a:r>
              <a:rPr lang="es-CR" dirty="0"/>
              <a:t> del Cenarec</a:t>
            </a:r>
          </a:p>
          <a:p>
            <a:r>
              <a:rPr lang="es-CR" dirty="0">
                <a:hlinkClick r:id="rId10"/>
              </a:rPr>
              <a:t>https://www.youtube.com/user/CENAREC</a:t>
            </a:r>
            <a:endParaRPr lang="es-CR" dirty="0"/>
          </a:p>
          <a:p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10351497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87" y="-23437"/>
            <a:ext cx="9021613" cy="6971246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122387" y="21938"/>
            <a:ext cx="8698085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44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Práctica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s-419" sz="4000" dirty="0"/>
              <a:t>Escoger la situación de un estudiante con TEA.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s-419" sz="4000" dirty="0"/>
              <a:t>Definir el tipo de agenda que requiere. </a:t>
            </a:r>
          </a:p>
          <a:p>
            <a:pPr marL="1028700" lvl="1" indent="-571500" algn="just">
              <a:buFont typeface="Arial" panose="020B0604020202020204" pitchFamily="34" charset="0"/>
              <a:buChar char="•"/>
            </a:pPr>
            <a:r>
              <a:rPr lang="es-419" sz="4000" dirty="0"/>
              <a:t>caja calendario, fotos, pictograma, dibujos</a:t>
            </a:r>
          </a:p>
          <a:p>
            <a:pPr marL="1028700" lvl="1" indent="-571500" algn="just">
              <a:buFont typeface="Arial" panose="020B0604020202020204" pitchFamily="34" charset="0"/>
              <a:buChar char="•"/>
            </a:pPr>
            <a:r>
              <a:rPr lang="es-419" sz="4000" dirty="0"/>
              <a:t>Vertical, horizontal</a:t>
            </a:r>
          </a:p>
          <a:p>
            <a:pPr marL="1028700" lvl="1" indent="-571500" algn="just">
              <a:buFont typeface="Arial" panose="020B0604020202020204" pitchFamily="34" charset="0"/>
              <a:buChar char="•"/>
            </a:pPr>
            <a:r>
              <a:rPr lang="es-419" sz="4000" dirty="0"/>
              <a:t>¿Cómo ubicará el estudiante la actividad actual y la que ya pasó?</a:t>
            </a:r>
          </a:p>
        </p:txBody>
      </p:sp>
    </p:spTree>
    <p:extLst>
      <p:ext uri="{BB962C8B-B14F-4D97-AF65-F5344CB8AC3E}">
        <p14:creationId xmlns:p14="http://schemas.microsoft.com/office/powerpoint/2010/main" val="50561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70" y="0"/>
            <a:ext cx="8875059" cy="6858000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-25152" y="404664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br>
              <a:rPr lang="es-CR" altLang="es-ES_tradn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es-MX" dirty="0"/>
          </a:p>
          <a:p>
            <a:pPr algn="ctr"/>
            <a:endParaRPr lang="es-CR" dirty="0">
              <a:latin typeface="Bolonewt" panose="00000400000000000000" pitchFamily="2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D01308F-5699-4F26-BC9C-884667E8CF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597" y="1732659"/>
            <a:ext cx="8875059" cy="3898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326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152" y="0"/>
            <a:ext cx="8875059" cy="6858000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333201" y="442059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br>
              <a:rPr lang="es-CR" altLang="es-ES_tradn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es-MX" dirty="0"/>
          </a:p>
          <a:p>
            <a:pPr algn="ctr"/>
            <a:endParaRPr lang="es-CR" dirty="0">
              <a:latin typeface="Bolonewt" panose="00000400000000000000" pitchFamily="2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1F8FF6AF-F8F6-4ECA-BA51-42FB9C4FC9C9}"/>
              </a:ext>
            </a:extLst>
          </p:cNvPr>
          <p:cNvSpPr/>
          <p:nvPr/>
        </p:nvSpPr>
        <p:spPr>
          <a:xfrm>
            <a:off x="107504" y="1007040"/>
            <a:ext cx="849694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R" altLang="es-ES_tradnl" sz="2800" b="1" dirty="0">
                <a:latin typeface="Century Gothic" panose="020B0502020202020204" pitchFamily="34" charset="0"/>
              </a:rPr>
              <a:t>Las agendas personales le aclaran a la persona </a:t>
            </a:r>
          </a:p>
          <a:p>
            <a:pPr algn="ctr"/>
            <a:r>
              <a:rPr lang="es-CR" altLang="es-ES_tradnl" sz="2800" b="1" dirty="0">
                <a:latin typeface="Century Gothic" panose="020B0502020202020204" pitchFamily="34" charset="0"/>
              </a:rPr>
              <a:t>¿Dónde se supone qué debe estar?</a:t>
            </a:r>
          </a:p>
          <a:p>
            <a:pPr algn="ctr"/>
            <a:r>
              <a:rPr lang="es-CR" altLang="es-ES_tradnl" sz="2800" b="1" dirty="0">
                <a:latin typeface="Century Gothic" panose="020B0502020202020204" pitchFamily="34" charset="0"/>
              </a:rPr>
              <a:t>¿Qué debe hacer?</a:t>
            </a:r>
          </a:p>
          <a:p>
            <a:pPr algn="ctr"/>
            <a:r>
              <a:rPr lang="es-CR" altLang="es-ES_tradnl" sz="2800" b="1" dirty="0">
                <a:latin typeface="Century Gothic" panose="020B0502020202020204" pitchFamily="34" charset="0"/>
              </a:rPr>
              <a:t>¿Cuándo debe hacerlo?</a:t>
            </a:r>
            <a:endParaRPr lang="es-CR" b="1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6F8986D7-3FDD-485F-AF50-EC03A85A29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306" y="3860552"/>
            <a:ext cx="2857500" cy="16002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344395E7-06F0-49A0-A6A1-D8A87254FC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3337" y="4645443"/>
            <a:ext cx="2123728" cy="1463543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22433F03-8605-4595-869E-CBA25B19C6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5811" y="3253809"/>
            <a:ext cx="1682642" cy="2206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1394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099" y="34925"/>
            <a:ext cx="8875059" cy="6858000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-25152" y="404664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br>
              <a:rPr lang="es-CR" altLang="es-ES_tradn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es-MX" dirty="0"/>
          </a:p>
          <a:p>
            <a:pPr algn="ctr"/>
            <a:endParaRPr lang="es-CR" dirty="0">
              <a:latin typeface="Bolonewt" panose="00000400000000000000" pitchFamily="2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323040" y="1613744"/>
            <a:ext cx="84979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altLang="es-ES_tradnl" sz="3600" dirty="0">
                <a:latin typeface="Century Gothic" panose="020B0502020202020204" pitchFamily="34" charset="0"/>
              </a:rPr>
              <a:t>El uso de agendas personales, </a:t>
            </a:r>
          </a:p>
          <a:p>
            <a:pPr algn="ctr"/>
            <a:r>
              <a:rPr lang="es-CR" altLang="es-ES_tradnl" sz="3600" dirty="0">
                <a:latin typeface="Century Gothic" panose="020B0502020202020204" pitchFamily="34" charset="0"/>
              </a:rPr>
              <a:t>favorece ambientes relajados, </a:t>
            </a:r>
          </a:p>
          <a:p>
            <a:pPr algn="ctr"/>
            <a:r>
              <a:rPr lang="es-CR" altLang="es-ES_tradnl" sz="3600" dirty="0">
                <a:latin typeface="Century Gothic" panose="020B0502020202020204" pitchFamily="34" charset="0"/>
              </a:rPr>
              <a:t>sin ansiedad ni conductas disruptivas </a:t>
            </a:r>
          </a:p>
          <a:p>
            <a:pPr algn="ctr"/>
            <a:r>
              <a:rPr lang="es-CR" altLang="es-ES_tradnl" sz="3600" dirty="0">
                <a:latin typeface="Century Gothic" panose="020B0502020202020204" pitchFamily="34" charset="0"/>
              </a:rPr>
              <a:t>a las personas con TEA y su familia.</a:t>
            </a:r>
            <a:endParaRPr lang="es-CR" sz="2400" dirty="0"/>
          </a:p>
        </p:txBody>
      </p:sp>
    </p:spTree>
    <p:extLst>
      <p:ext uri="{BB962C8B-B14F-4D97-AF65-F5344CB8AC3E}">
        <p14:creationId xmlns:p14="http://schemas.microsoft.com/office/powerpoint/2010/main" val="8950220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24" y="0"/>
            <a:ext cx="8875059" cy="6858000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-25152" y="404664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br>
              <a:rPr lang="es-CR" altLang="es-ES_tradn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es-MX" dirty="0"/>
          </a:p>
          <a:p>
            <a:pPr algn="ctr"/>
            <a:endParaRPr lang="es-CR" dirty="0">
              <a:latin typeface="Bolonewt" panose="00000400000000000000" pitchFamily="2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503547" y="674309"/>
            <a:ext cx="81369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altLang="es-ES_tradnl" sz="3600" b="1" dirty="0">
                <a:solidFill>
                  <a:srgbClr val="00B0F0"/>
                </a:solidFill>
                <a:latin typeface="Century Gothic" panose="020B0502020202020204" pitchFamily="34" charset="0"/>
              </a:rPr>
              <a:t>Objetos pequeños en concreto</a:t>
            </a:r>
          </a:p>
          <a:p>
            <a:pPr algn="ctr"/>
            <a:endParaRPr lang="es-CR" altLang="es-ES_tradnl" sz="3000" dirty="0">
              <a:latin typeface="Century Gothic" panose="020B0502020202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CBE66C3-5A15-4CA1-9211-E5B5386812E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r="2739"/>
          <a:stretch/>
        </p:blipFill>
        <p:spPr>
          <a:xfrm>
            <a:off x="1756420" y="2454829"/>
            <a:ext cx="5719079" cy="2558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028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70" y="0"/>
            <a:ext cx="8875059" cy="6858000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-25152" y="404664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br>
              <a:rPr lang="es-CR" altLang="es-ES_tradn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es-MX" dirty="0"/>
          </a:p>
          <a:p>
            <a:pPr algn="ctr"/>
            <a:endParaRPr lang="es-CR" dirty="0">
              <a:latin typeface="Bolonewt" panose="00000400000000000000" pitchFamily="2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478396" y="597190"/>
            <a:ext cx="81369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altLang="es-ES_tradnl" sz="3600" b="1" dirty="0">
                <a:solidFill>
                  <a:srgbClr val="00B0F0"/>
                </a:solidFill>
                <a:latin typeface="Century Gothic" panose="020B0502020202020204" pitchFamily="34" charset="0"/>
              </a:rPr>
              <a:t>Fotografías</a:t>
            </a:r>
          </a:p>
          <a:p>
            <a:pPr algn="ctr"/>
            <a:endParaRPr lang="es-CR" altLang="es-ES_tradnl" sz="3000" dirty="0">
              <a:latin typeface="Century Gothic" panose="020B0502020202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7A59F477-73FA-48FD-933F-B32F18F17B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475" y="2562225"/>
            <a:ext cx="2305050" cy="173355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3734890D-9AEE-410D-A76E-1AFA5B032EF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808" y="2259755"/>
            <a:ext cx="957040" cy="1340696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1BA6E140-4CBF-4E28-A64B-4B8C67F2CD2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0990" y="2545504"/>
            <a:ext cx="1266799" cy="1340696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1F68424A-FD54-4B48-8B49-F7AFF09979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049" y="2104631"/>
            <a:ext cx="1457143" cy="466667"/>
          </a:xfrm>
          <a:prstGeom prst="rect">
            <a:avLst/>
          </a:prstGeom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E0786387-89DA-46A5-8835-E72810D7BE80}"/>
              </a:ext>
            </a:extLst>
          </p:cNvPr>
          <p:cNvSpPr txBox="1"/>
          <p:nvPr/>
        </p:nvSpPr>
        <p:spPr>
          <a:xfrm>
            <a:off x="6444208" y="1919965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dirty="0">
                <a:latin typeface="Century Gothic" panose="020B0502020202020204" pitchFamily="34" charset="0"/>
              </a:rPr>
              <a:t>Chis </a:t>
            </a:r>
            <a:r>
              <a:rPr lang="es-419" dirty="0" err="1">
                <a:latin typeface="Century Gothic" panose="020B0502020202020204" pitchFamily="34" charset="0"/>
              </a:rPr>
              <a:t>Wis</a:t>
            </a:r>
            <a:endParaRPr lang="es-419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54318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065818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-25152" y="404664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br>
              <a:rPr lang="es-CR" altLang="es-ES_tradn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es-MX" dirty="0"/>
          </a:p>
          <a:p>
            <a:pPr algn="ctr"/>
            <a:endParaRPr lang="es-CR" dirty="0">
              <a:latin typeface="Bolonewt" panose="00000400000000000000" pitchFamily="2" charset="0"/>
            </a:endParaRPr>
          </a:p>
        </p:txBody>
      </p:sp>
      <p:sp>
        <p:nvSpPr>
          <p:cNvPr id="12" name="4 CuadroTexto">
            <a:extLst>
              <a:ext uri="{FF2B5EF4-FFF2-40B4-BE49-F238E27FC236}">
                <a16:creationId xmlns:a16="http://schemas.microsoft.com/office/drawing/2014/main" id="{67ECB26B-6E43-46EB-8A96-6A784D5B1A25}"/>
              </a:ext>
            </a:extLst>
          </p:cNvPr>
          <p:cNvSpPr txBox="1"/>
          <p:nvPr/>
        </p:nvSpPr>
        <p:spPr>
          <a:xfrm>
            <a:off x="-25152" y="404664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br>
              <a:rPr lang="es-CR" altLang="es-ES_tradn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es-MX" dirty="0"/>
          </a:p>
          <a:p>
            <a:pPr algn="ctr"/>
            <a:endParaRPr lang="es-CR" dirty="0">
              <a:latin typeface="Bolonewt" panose="00000400000000000000" pitchFamily="2" charset="0"/>
            </a:endParaRPr>
          </a:p>
        </p:txBody>
      </p:sp>
      <p:sp>
        <p:nvSpPr>
          <p:cNvPr id="14" name="6 CuadroTexto">
            <a:extLst>
              <a:ext uri="{FF2B5EF4-FFF2-40B4-BE49-F238E27FC236}">
                <a16:creationId xmlns:a16="http://schemas.microsoft.com/office/drawing/2014/main" id="{AE3EC70A-F9E9-4CAD-83E7-E18831285B95}"/>
              </a:ext>
            </a:extLst>
          </p:cNvPr>
          <p:cNvSpPr txBox="1"/>
          <p:nvPr/>
        </p:nvSpPr>
        <p:spPr>
          <a:xfrm>
            <a:off x="513935" y="773996"/>
            <a:ext cx="81369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altLang="es-ES_tradnl" sz="3600" b="1" dirty="0">
                <a:solidFill>
                  <a:srgbClr val="00B0F0"/>
                </a:solidFill>
                <a:latin typeface="Century Gothic" panose="020B0502020202020204" pitchFamily="34" charset="0"/>
              </a:rPr>
              <a:t>Pictogramas</a:t>
            </a:r>
          </a:p>
          <a:p>
            <a:pPr algn="ctr"/>
            <a:endParaRPr lang="es-CR" altLang="es-ES_tradnl" sz="3000" dirty="0">
              <a:latin typeface="Century Gothic" panose="020B0502020202020204" pitchFamily="34" charset="0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562415CC-5586-4597-ACEC-D26DCE587D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0015" y="1714424"/>
            <a:ext cx="1851412" cy="1843362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F1501826-5B2A-4C88-ABEF-CB909B6D44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8379" y="1714424"/>
            <a:ext cx="1827402" cy="1843362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CDF7D5FA-5B71-4BED-B681-E5E89F6175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6340" y="1714424"/>
            <a:ext cx="1606723" cy="1606723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264A28FF-F54F-4CB9-9A52-71C4692A56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9522" y="3813437"/>
            <a:ext cx="1857143" cy="1857143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4D636B95-7B56-4B0B-99BF-22C018174EE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81241" y="3730232"/>
            <a:ext cx="1960839" cy="1960839"/>
          </a:xfrm>
          <a:prstGeom prst="rect">
            <a:avLst/>
          </a:prstGeom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ADA8C569-AA2D-44C4-A82E-80AA7764F386}"/>
              </a:ext>
            </a:extLst>
          </p:cNvPr>
          <p:cNvSpPr txBox="1"/>
          <p:nvPr/>
        </p:nvSpPr>
        <p:spPr>
          <a:xfrm>
            <a:off x="1745827" y="3843536"/>
            <a:ext cx="19608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1600" dirty="0">
                <a:latin typeface="Century Gothic" panose="020B0502020202020204" pitchFamily="34" charset="0"/>
              </a:rPr>
              <a:t>Cantar</a:t>
            </a: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58284414-0332-44BE-85CB-166F1B16B55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28548" y="3713754"/>
            <a:ext cx="1999661" cy="432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1304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70" y="0"/>
            <a:ext cx="8875059" cy="6858000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-25152" y="404664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br>
              <a:rPr lang="es-CR" altLang="es-ES_tradn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es-MX" dirty="0"/>
          </a:p>
          <a:p>
            <a:pPr algn="ctr"/>
            <a:endParaRPr lang="es-CR" dirty="0">
              <a:latin typeface="Bolonewt" panose="00000400000000000000" pitchFamily="2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321296" y="404664"/>
            <a:ext cx="81369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altLang="es-ES_tradnl" sz="3600" b="1" dirty="0">
                <a:solidFill>
                  <a:srgbClr val="00B0F0"/>
                </a:solidFill>
                <a:latin typeface="Century Gothic" panose="020B0502020202020204" pitchFamily="34" charset="0"/>
              </a:rPr>
              <a:t>Dibujos</a:t>
            </a:r>
          </a:p>
          <a:p>
            <a:pPr algn="ctr"/>
            <a:endParaRPr lang="es-CR" altLang="es-ES_tradnl" sz="3000" dirty="0">
              <a:latin typeface="Century Gothic" panose="020B0502020202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9203C20-7958-45B0-AF4B-DCCD24785A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0296" y="1650952"/>
            <a:ext cx="4850059" cy="389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049996"/>
      </p:ext>
    </p:extLst>
  </p:cSld>
  <p:clrMapOvr>
    <a:masterClrMapping/>
  </p:clrMapOvr>
</p:sld>
</file>

<file path=ppt/theme/theme1.xml><?xml version="1.0" encoding="utf-8"?>
<a:theme xmlns:a="http://schemas.openxmlformats.org/drawingml/2006/main" name="cenare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798</TotalTime>
  <Words>387</Words>
  <Application>Microsoft Office PowerPoint</Application>
  <PresentationFormat>Presentación en pantalla (4:3)</PresentationFormat>
  <Paragraphs>79</Paragraphs>
  <Slides>28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29" baseType="lpstr">
      <vt:lpstr>cenarec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Eduardo Valenzuela Elizondo</dc:creator>
  <cp:lastModifiedBy>Karla Castillo Cordero</cp:lastModifiedBy>
  <cp:revision>72</cp:revision>
  <dcterms:created xsi:type="dcterms:W3CDTF">2016-02-22T17:09:43Z</dcterms:created>
  <dcterms:modified xsi:type="dcterms:W3CDTF">2024-10-15T00:49:52Z</dcterms:modified>
</cp:coreProperties>
</file>