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0"/>
  </p:notesMasterIdLst>
  <p:sldIdLst>
    <p:sldId id="256" r:id="rId2"/>
    <p:sldId id="272" r:id="rId3"/>
    <p:sldId id="257" r:id="rId4"/>
    <p:sldId id="274" r:id="rId5"/>
    <p:sldId id="275" r:id="rId6"/>
    <p:sldId id="276" r:id="rId7"/>
    <p:sldId id="277" r:id="rId8"/>
    <p:sldId id="259" r:id="rId9"/>
    <p:sldId id="273" r:id="rId10"/>
    <p:sldId id="258" r:id="rId11"/>
    <p:sldId id="261" r:id="rId12"/>
    <p:sldId id="279" r:id="rId13"/>
    <p:sldId id="282" r:id="rId14"/>
    <p:sldId id="283" r:id="rId15"/>
    <p:sldId id="268" r:id="rId16"/>
    <p:sldId id="281" r:id="rId17"/>
    <p:sldId id="280" r:id="rId18"/>
    <p:sldId id="269" r:id="rId1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26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56055-E6CE-4489-A2E7-3F1C2BF484EF}" type="datetimeFigureOut">
              <a:rPr lang="es-ES" smtClean="0"/>
              <a:t>15/05/2023</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1B38B0-4860-432A-8ED2-36C0CEC9737D}" type="slidenum">
              <a:rPr lang="es-ES" smtClean="0"/>
              <a:t>‹Nº›</a:t>
            </a:fld>
            <a:endParaRPr lang="es-ES"/>
          </a:p>
        </p:txBody>
      </p:sp>
    </p:spTree>
    <p:extLst>
      <p:ext uri="{BB962C8B-B14F-4D97-AF65-F5344CB8AC3E}">
        <p14:creationId xmlns:p14="http://schemas.microsoft.com/office/powerpoint/2010/main" val="2292787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81B38B0-4860-432A-8ED2-36C0CEC9737D}" type="slidenum">
              <a:rPr lang="es-ES" smtClean="0"/>
              <a:t>1</a:t>
            </a:fld>
            <a:endParaRPr lang="es-ES"/>
          </a:p>
        </p:txBody>
      </p:sp>
    </p:spTree>
    <p:extLst>
      <p:ext uri="{BB962C8B-B14F-4D97-AF65-F5344CB8AC3E}">
        <p14:creationId xmlns:p14="http://schemas.microsoft.com/office/powerpoint/2010/main" val="182472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81B38B0-4860-432A-8ED2-36C0CEC9737D}" type="slidenum">
              <a:rPr lang="es-ES" smtClean="0"/>
              <a:t>8</a:t>
            </a:fld>
            <a:endParaRPr lang="es-ES"/>
          </a:p>
        </p:txBody>
      </p:sp>
    </p:spTree>
    <p:extLst>
      <p:ext uri="{BB962C8B-B14F-4D97-AF65-F5344CB8AC3E}">
        <p14:creationId xmlns:p14="http://schemas.microsoft.com/office/powerpoint/2010/main" val="1497165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81B38B0-4860-432A-8ED2-36C0CEC9737D}" type="slidenum">
              <a:rPr lang="es-ES" smtClean="0"/>
              <a:t>9</a:t>
            </a:fld>
            <a:endParaRPr lang="es-ES"/>
          </a:p>
        </p:txBody>
      </p:sp>
    </p:spTree>
    <p:extLst>
      <p:ext uri="{BB962C8B-B14F-4D97-AF65-F5344CB8AC3E}">
        <p14:creationId xmlns:p14="http://schemas.microsoft.com/office/powerpoint/2010/main" val="1497165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81B38B0-4860-432A-8ED2-36C0CEC9737D}" type="slidenum">
              <a:rPr lang="es-ES" smtClean="0"/>
              <a:t>11</a:t>
            </a:fld>
            <a:endParaRPr lang="es-ES"/>
          </a:p>
        </p:txBody>
      </p:sp>
    </p:spTree>
    <p:extLst>
      <p:ext uri="{BB962C8B-B14F-4D97-AF65-F5344CB8AC3E}">
        <p14:creationId xmlns:p14="http://schemas.microsoft.com/office/powerpoint/2010/main" val="716314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28636F22-05F6-4FAA-83F5-06D50927B0CC}" type="datetimeFigureOut">
              <a:rPr lang="es-ES" smtClean="0"/>
              <a:t>15/05/2023</a:t>
            </a:fld>
            <a:endParaRPr lang="es-E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s-E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6DEACD63-B49C-4F4D-AEF1-A03DDE9F6F2F}" type="slidenum">
              <a:rPr lang="es-ES" smtClean="0"/>
              <a:t>‹Nº›</a:t>
            </a:fld>
            <a:endParaRPr lang="es-E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28636F22-05F6-4FAA-83F5-06D50927B0CC}" type="datetimeFigureOut">
              <a:rPr lang="es-ES" smtClean="0"/>
              <a:t>15/05/2023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DEACD63-B49C-4F4D-AEF1-A03DDE9F6F2F}"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28636F22-05F6-4FAA-83F5-06D50927B0CC}" type="datetimeFigureOut">
              <a:rPr lang="es-ES" smtClean="0"/>
              <a:t>15/05/2023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DEACD63-B49C-4F4D-AEF1-A03DDE9F6F2F}"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8636F22-05F6-4FAA-83F5-06D50927B0CC}" type="datetimeFigureOut">
              <a:rPr lang="es-ES" smtClean="0"/>
              <a:t>15/05/2023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DEACD63-B49C-4F4D-AEF1-A03DDE9F6F2F}"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28636F22-05F6-4FAA-83F5-06D50927B0CC}" type="datetimeFigureOut">
              <a:rPr lang="es-ES" smtClean="0"/>
              <a:t>15/05/2023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6DEACD63-B49C-4F4D-AEF1-A03DDE9F6F2F}"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5" name="Date Placeholder 4"/>
          <p:cNvSpPr>
            <a:spLocks noGrp="1"/>
          </p:cNvSpPr>
          <p:nvPr>
            <p:ph type="dt" sz="half" idx="10"/>
          </p:nvPr>
        </p:nvSpPr>
        <p:spPr/>
        <p:txBody>
          <a:bodyPr/>
          <a:lstStyle/>
          <a:p>
            <a:fld id="{28636F22-05F6-4FAA-83F5-06D50927B0CC}" type="datetimeFigureOut">
              <a:rPr lang="es-ES" smtClean="0"/>
              <a:t>15/05/2023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6DEACD63-B49C-4F4D-AEF1-A03DDE9F6F2F}" type="slidenum">
              <a:rPr lang="es-ES" smtClean="0"/>
              <a:t>‹Nº›</a:t>
            </a:fld>
            <a:endParaRPr lang="es-ES"/>
          </a:p>
        </p:txBody>
      </p:sp>
      <p:sp>
        <p:nvSpPr>
          <p:cNvPr id="9" name="Content Placeholder 8"/>
          <p:cNvSpPr>
            <a:spLocks noGrp="1"/>
          </p:cNvSpPr>
          <p:nvPr>
            <p:ph sz="quarter" idx="13"/>
          </p:nvPr>
        </p:nvSpPr>
        <p:spPr>
          <a:xfrm>
            <a:off x="1042416" y="2313432"/>
            <a:ext cx="3419856" cy="349300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8636F22-05F6-4FAA-83F5-06D50927B0CC}" type="datetimeFigureOut">
              <a:rPr lang="es-ES" smtClean="0"/>
              <a:t>15/05/2023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6DEACD63-B49C-4F4D-AEF1-A03DDE9F6F2F}"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28636F22-05F6-4FAA-83F5-06D50927B0CC}" type="datetimeFigureOut">
              <a:rPr lang="es-ES" smtClean="0"/>
              <a:t>15/05/2023</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6DEACD63-B49C-4F4D-AEF1-A03DDE9F6F2F}"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636F22-05F6-4FAA-83F5-06D50927B0CC}" type="datetimeFigureOut">
              <a:rPr lang="es-ES" smtClean="0"/>
              <a:t>15/05/2023</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6DEACD63-B49C-4F4D-AEF1-A03DDE9F6F2F}"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8636F22-05F6-4FAA-83F5-06D50927B0CC}" type="datetimeFigureOut">
              <a:rPr lang="es-ES" smtClean="0"/>
              <a:t>15/05/2023</a:t>
            </a:fld>
            <a:endParaRPr lang="es-ES"/>
          </a:p>
        </p:txBody>
      </p:sp>
      <p:sp>
        <p:nvSpPr>
          <p:cNvPr id="7" name="Slide Number Placeholder 6"/>
          <p:cNvSpPr>
            <a:spLocks noGrp="1"/>
          </p:cNvSpPr>
          <p:nvPr>
            <p:ph type="sldNum" sz="quarter" idx="12"/>
          </p:nvPr>
        </p:nvSpPr>
        <p:spPr/>
        <p:txBody>
          <a:bodyPr/>
          <a:lstStyle/>
          <a:p>
            <a:fld id="{6DEACD63-B49C-4F4D-AEF1-A03DDE9F6F2F}" type="slidenum">
              <a:rPr lang="es-ES" smtClean="0"/>
              <a:t>‹Nº›</a:t>
            </a:fld>
            <a:endParaRPr lang="es-E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28636F22-05F6-4FAA-83F5-06D50927B0CC}" type="datetimeFigureOut">
              <a:rPr lang="es-ES" smtClean="0"/>
              <a:t>15/05/2023</a:t>
            </a:fld>
            <a:endParaRPr lang="es-E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7" name="Slide Number Placeholder 6"/>
          <p:cNvSpPr>
            <a:spLocks noGrp="1"/>
          </p:cNvSpPr>
          <p:nvPr>
            <p:ph type="sldNum" sz="quarter" idx="12"/>
          </p:nvPr>
        </p:nvSpPr>
        <p:spPr/>
        <p:txBody>
          <a:bodyPr/>
          <a:lstStyle/>
          <a:p>
            <a:fld id="{6DEACD63-B49C-4F4D-AEF1-A03DDE9F6F2F}"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28636F22-05F6-4FAA-83F5-06D50927B0CC}" type="datetimeFigureOut">
              <a:rPr lang="es-ES" smtClean="0"/>
              <a:t>15/05/2023</a:t>
            </a:fld>
            <a:endParaRPr lang="es-E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E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6DEACD63-B49C-4F4D-AEF1-A03DDE9F6F2F}"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1.jpeg"/><Relationship Id="rId7" Type="http://schemas.openxmlformats.org/officeDocument/2006/relationships/image" Target="../media/image13.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2.jpeg"/><Relationship Id="rId4" Type="http://schemas.openxmlformats.org/officeDocument/2006/relationships/image" Target="../media/image3.jpeg"/><Relationship Id="rId9" Type="http://schemas.openxmlformats.org/officeDocument/2006/relationships/image" Target="../media/image15.jpeg"/></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2.jpeg"/><Relationship Id="rId7" Type="http://schemas.openxmlformats.org/officeDocument/2006/relationships/image" Target="../media/image19.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1.jpeg"/></Relationships>
</file>

<file path=ppt/slides/_rels/slide1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1.jpeg"/><Relationship Id="rId7" Type="http://schemas.openxmlformats.org/officeDocument/2006/relationships/image" Target="../media/image13.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2.jpeg"/><Relationship Id="rId4" Type="http://schemas.openxmlformats.org/officeDocument/2006/relationships/image" Target="../media/image3.jpeg"/><Relationship Id="rId9"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r>
              <a:rPr lang="es-ES" dirty="0"/>
              <a:t>Centro Nacional de Recursos para la Educación Inclusiva</a:t>
            </a:r>
          </a:p>
        </p:txBody>
      </p:sp>
      <p:sp>
        <p:nvSpPr>
          <p:cNvPr id="3" name="2 Subtítulo"/>
          <p:cNvSpPr>
            <a:spLocks noGrp="1"/>
          </p:cNvSpPr>
          <p:nvPr>
            <p:ph type="subTitle" idx="1"/>
          </p:nvPr>
        </p:nvSpPr>
        <p:spPr/>
        <p:txBody>
          <a:bodyPr>
            <a:normAutofit/>
          </a:bodyPr>
          <a:lstStyle/>
          <a:p>
            <a:r>
              <a:rPr lang="es-ES" dirty="0"/>
              <a:t>Lic. Tracy Mora Ramírez </a:t>
            </a:r>
          </a:p>
          <a:p>
            <a:r>
              <a:rPr lang="es-ES" dirty="0"/>
              <a:t>Terapeuta Ocupacional.</a:t>
            </a:r>
          </a:p>
          <a:p>
            <a:r>
              <a:rPr lang="es-ES" dirty="0" err="1"/>
              <a:t>Cenarec</a:t>
            </a:r>
            <a:r>
              <a:rPr lang="es-ES" dirty="0"/>
              <a:t> Sede Coto.</a:t>
            </a:r>
          </a:p>
        </p:txBody>
      </p:sp>
      <p:pic>
        <p:nvPicPr>
          <p:cNvPr id="5" name="Picture 2" descr="\\srv-archivos\Folder Redirection\evalenzuela\My Documents\My Pictures\Cenarec\LOGOS\Logo ME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754" y="5733256"/>
            <a:ext cx="1141934" cy="8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545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64498" y="487822"/>
            <a:ext cx="7024744" cy="1143000"/>
          </a:xfrm>
        </p:spPr>
        <p:txBody>
          <a:bodyPr>
            <a:normAutofit fontScale="90000"/>
          </a:bodyPr>
          <a:lstStyle/>
          <a:p>
            <a:r>
              <a:rPr lang="es-ES" dirty="0"/>
              <a:t>Como me afecta este sistema?</a:t>
            </a:r>
          </a:p>
        </p:txBody>
      </p:sp>
      <p:sp>
        <p:nvSpPr>
          <p:cNvPr id="3" name="2 Marcador de contenido"/>
          <p:cNvSpPr>
            <a:spLocks noGrp="1"/>
          </p:cNvSpPr>
          <p:nvPr>
            <p:ph idx="1"/>
          </p:nvPr>
        </p:nvSpPr>
        <p:spPr/>
        <p:txBody>
          <a:bodyPr/>
          <a:lstStyle/>
          <a:p>
            <a:pPr marL="68580" indent="0" fontAlgn="base">
              <a:buNone/>
            </a:pPr>
            <a:endParaRPr lang="es-CR" dirty="0"/>
          </a:p>
          <a:p>
            <a:pPr marL="68580" indent="0">
              <a:buNone/>
            </a:pPr>
            <a:br>
              <a:rPr lang="es-CR" b="1" dirty="0"/>
            </a:br>
            <a:endParaRPr lang="es-ES" dirty="0"/>
          </a:p>
        </p:txBody>
      </p:sp>
      <p:pic>
        <p:nvPicPr>
          <p:cNvPr id="4" name="Picture 2" descr="\\srv-archivos\Folder Redirection\evalenzuela\My Documents\My Pictures\Cenarec\LOGOS\Logo ME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5540707"/>
            <a:ext cx="1141934" cy="857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Tracy.mora\Desktop\Logo CENARE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5138145"/>
            <a:ext cx="1180026" cy="1310736"/>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5F5362A6-7490-5DBF-4274-10DD549C3448}"/>
              </a:ext>
            </a:extLst>
          </p:cNvPr>
          <p:cNvSpPr txBox="1"/>
          <p:nvPr/>
        </p:nvSpPr>
        <p:spPr>
          <a:xfrm>
            <a:off x="2043271" y="2039354"/>
            <a:ext cx="6489169" cy="3785652"/>
          </a:xfrm>
          <a:prstGeom prst="rect">
            <a:avLst/>
          </a:prstGeom>
          <a:noFill/>
        </p:spPr>
        <p:txBody>
          <a:bodyPr wrap="square" rtlCol="0">
            <a:spAutoFit/>
          </a:bodyPr>
          <a:lstStyle/>
          <a:p>
            <a:pPr marL="285750" indent="-285750">
              <a:buFont typeface="Arial" panose="020B0604020202020204" pitchFamily="34" charset="0"/>
              <a:buChar char="•"/>
            </a:pPr>
            <a:r>
              <a:rPr lang="es-ES" altLang="es-CR" sz="2400" dirty="0">
                <a:solidFill>
                  <a:srgbClr val="000000"/>
                </a:solidFill>
                <a:latin typeface="Century Gothic" panose="020B0502020202020204" pitchFamily="34" charset="0"/>
              </a:rPr>
              <a:t>Tono muscular </a:t>
            </a:r>
          </a:p>
          <a:p>
            <a:pPr marL="285750" indent="-285750">
              <a:buFont typeface="Arial" panose="020B0604020202020204" pitchFamily="34" charset="0"/>
              <a:buChar char="•"/>
            </a:pPr>
            <a:r>
              <a:rPr lang="es-ES" altLang="es-CR" sz="2400" dirty="0">
                <a:solidFill>
                  <a:srgbClr val="000000"/>
                </a:solidFill>
                <a:latin typeface="Century Gothic" panose="020B0502020202020204" pitchFamily="34" charset="0"/>
              </a:rPr>
              <a:t> Control postural</a:t>
            </a:r>
          </a:p>
          <a:p>
            <a:pPr marL="285750" indent="-285750">
              <a:buFont typeface="Arial" panose="020B0604020202020204" pitchFamily="34" charset="0"/>
              <a:buChar char="•"/>
            </a:pPr>
            <a:r>
              <a:rPr lang="es-ES" altLang="es-CR" sz="2400" dirty="0">
                <a:solidFill>
                  <a:srgbClr val="000000"/>
                </a:solidFill>
                <a:latin typeface="Century Gothic" panose="020B0502020202020204" pitchFamily="34" charset="0"/>
              </a:rPr>
              <a:t> Panificación motora</a:t>
            </a:r>
          </a:p>
          <a:p>
            <a:pPr marL="285750" indent="-285750">
              <a:buFont typeface="Arial" panose="020B0604020202020204" pitchFamily="34" charset="0"/>
              <a:buChar char="•"/>
            </a:pPr>
            <a:r>
              <a:rPr lang="es-ES" altLang="es-CR" sz="2400" dirty="0">
                <a:solidFill>
                  <a:srgbClr val="000000"/>
                </a:solidFill>
                <a:latin typeface="Century Gothic" panose="020B0502020202020204" pitchFamily="34" charset="0"/>
              </a:rPr>
              <a:t>Correcto esquema corporal</a:t>
            </a:r>
          </a:p>
          <a:p>
            <a:pPr marL="285750" indent="-285750">
              <a:buFont typeface="Arial" panose="020B0604020202020204" pitchFamily="34" charset="0"/>
              <a:buChar char="•"/>
            </a:pPr>
            <a:r>
              <a:rPr lang="es-ES" altLang="es-CR" sz="2400" dirty="0">
                <a:solidFill>
                  <a:srgbClr val="000000"/>
                </a:solidFill>
                <a:latin typeface="Century Gothic" panose="020B0502020202020204" pitchFamily="34" charset="0"/>
              </a:rPr>
              <a:t> Realización movimientos con precisión</a:t>
            </a:r>
          </a:p>
          <a:p>
            <a:pPr marL="285750" indent="-285750">
              <a:buFont typeface="Arial" panose="020B0604020202020204" pitchFamily="34" charset="0"/>
              <a:buChar char="•"/>
            </a:pPr>
            <a:r>
              <a:rPr lang="es-ES" altLang="es-CR" sz="2400" dirty="0">
                <a:solidFill>
                  <a:srgbClr val="000000"/>
                </a:solidFill>
                <a:latin typeface="Century Gothic" panose="020B0502020202020204" pitchFamily="34" charset="0"/>
              </a:rPr>
              <a:t> Regular los niveles de actividad</a:t>
            </a:r>
          </a:p>
          <a:p>
            <a:pPr marL="285750" indent="-285750">
              <a:buFont typeface="Arial" panose="020B0604020202020204" pitchFamily="34" charset="0"/>
              <a:buChar char="•"/>
            </a:pPr>
            <a:r>
              <a:rPr lang="es-ES" altLang="es-CR" sz="2400" dirty="0">
                <a:solidFill>
                  <a:srgbClr val="000000"/>
                </a:solidFill>
                <a:latin typeface="Century Gothic" panose="020B0502020202020204" pitchFamily="34" charset="0"/>
              </a:rPr>
              <a:t> Coordinar adecuadamente nuestra fluidez de movimientos</a:t>
            </a:r>
          </a:p>
          <a:p>
            <a:pPr marL="285750" indent="-285750">
              <a:buFont typeface="Arial" panose="020B0604020202020204" pitchFamily="34" charset="0"/>
              <a:buChar char="•"/>
            </a:pPr>
            <a:r>
              <a:rPr lang="es-ES" altLang="es-CR" sz="2400" dirty="0">
                <a:solidFill>
                  <a:srgbClr val="000000"/>
                </a:solidFill>
                <a:latin typeface="Century Gothic" panose="020B0502020202020204" pitchFamily="34" charset="0"/>
              </a:rPr>
              <a:t> Control de fuerza </a:t>
            </a:r>
          </a:p>
          <a:p>
            <a:pPr marL="285750" indent="-285750">
              <a:buFont typeface="Arial" panose="020B0604020202020204" pitchFamily="34" charset="0"/>
              <a:buChar char="•"/>
            </a:pPr>
            <a:r>
              <a:rPr lang="es-ES" altLang="es-CR" sz="2400" dirty="0">
                <a:solidFill>
                  <a:srgbClr val="000000"/>
                </a:solidFill>
                <a:latin typeface="Century Gothic" panose="020B0502020202020204" pitchFamily="34" charset="0"/>
              </a:rPr>
              <a:t> Velocidad</a:t>
            </a:r>
            <a:endParaRPr lang="es-CR" sz="2400" dirty="0"/>
          </a:p>
        </p:txBody>
      </p:sp>
    </p:spTree>
    <p:extLst>
      <p:ext uri="{BB962C8B-B14F-4D97-AF65-F5344CB8AC3E}">
        <p14:creationId xmlns:p14="http://schemas.microsoft.com/office/powerpoint/2010/main" val="2214205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40880" y="26022"/>
            <a:ext cx="7024744" cy="1143000"/>
          </a:xfrm>
        </p:spPr>
        <p:txBody>
          <a:bodyPr>
            <a:normAutofit/>
          </a:bodyPr>
          <a:lstStyle/>
          <a:p>
            <a:pPr algn="ctr"/>
            <a:r>
              <a:rPr lang="es-ES" dirty="0"/>
              <a:t>Como puedo ayudar?</a:t>
            </a:r>
          </a:p>
        </p:txBody>
      </p:sp>
      <p:pic>
        <p:nvPicPr>
          <p:cNvPr id="5" name="Picture 2" descr="C:\Users\Tracy.mora\Desktop\Logo CENARE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5176743"/>
            <a:ext cx="1180026" cy="1310736"/>
          </a:xfrm>
          <a:prstGeom prst="rect">
            <a:avLst/>
          </a:prstGeom>
          <a:noFill/>
          <a:extLst>
            <a:ext uri="{909E8E84-426E-40DD-AFC4-6F175D3DCCD1}">
              <a14:hiddenFill xmlns:a14="http://schemas.microsoft.com/office/drawing/2010/main">
                <a:solidFill>
                  <a:srgbClr val="FFFFFF"/>
                </a:solidFill>
              </a14:hiddenFill>
            </a:ext>
          </a:extLst>
        </p:spPr>
      </p:pic>
      <p:sp>
        <p:nvSpPr>
          <p:cNvPr id="3" name="2 Marcador de contenido"/>
          <p:cNvSpPr>
            <a:spLocks noGrp="1"/>
          </p:cNvSpPr>
          <p:nvPr>
            <p:ph idx="1"/>
          </p:nvPr>
        </p:nvSpPr>
        <p:spPr>
          <a:xfrm>
            <a:off x="1245970" y="1441463"/>
            <a:ext cx="6777317" cy="3508977"/>
          </a:xfrm>
        </p:spPr>
        <p:txBody>
          <a:bodyPr>
            <a:normAutofit/>
          </a:bodyPr>
          <a:lstStyle/>
          <a:p>
            <a:pPr marL="68580" indent="0" algn="ctr">
              <a:buNone/>
            </a:pPr>
            <a:r>
              <a:rPr lang="es-ES" sz="8800" dirty="0">
                <a:solidFill>
                  <a:srgbClr val="FF0000"/>
                </a:solidFill>
                <a:latin typeface="Century Gothic" panose="020B0502020202020204" pitchFamily="34" charset="0"/>
              </a:rPr>
              <a:t>JUEGUE!!!</a:t>
            </a:r>
          </a:p>
        </p:txBody>
      </p:sp>
      <p:pic>
        <p:nvPicPr>
          <p:cNvPr id="4" name="Picture 2" descr="\\srv-archivos\Folder Redirection\evalenzuela\My Documents\My Pictures\Cenarec\LOGOS\Logo MEP.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0" y="5565712"/>
            <a:ext cx="1141934" cy="8572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Qué es la risa - Neurociencia con José Ramón Alonso - Tú eres tu cerebro.  Cómo salir de una depresión. Conoce el Autismo. Apnea del sueño. Recupera  el descanso. Cerebrópolis. Conferencias y">
            <a:extLst>
              <a:ext uri="{FF2B5EF4-FFF2-40B4-BE49-F238E27FC236}">
                <a16:creationId xmlns:a16="http://schemas.microsoft.com/office/drawing/2014/main" id="{A35BE24F-DDE0-9A7E-73BF-8AEC10595F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2195" y="3075678"/>
            <a:ext cx="3442113" cy="2756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174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 name="Picture 10" descr="Libro sensorial • Espacio Psicofamiliar">
            <a:extLst>
              <a:ext uri="{FF2B5EF4-FFF2-40B4-BE49-F238E27FC236}">
                <a16:creationId xmlns:a16="http://schemas.microsoft.com/office/drawing/2014/main" id="{4D50A9DB-9245-EB88-81F0-FD72EDF0EE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371" y="4231292"/>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Dos niños jugando en el barro | Vector Premium">
            <a:extLst>
              <a:ext uri="{FF2B5EF4-FFF2-40B4-BE49-F238E27FC236}">
                <a16:creationId xmlns:a16="http://schemas.microsoft.com/office/drawing/2014/main" id="{B4B5BE7D-B5BF-03A5-1CC7-BC6A62037E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0755" y="3838034"/>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1043489" y="-1138123"/>
            <a:ext cx="7024744" cy="1143000"/>
          </a:xfrm>
        </p:spPr>
        <p:txBody>
          <a:bodyPr>
            <a:normAutofit/>
          </a:bodyPr>
          <a:lstStyle/>
          <a:p>
            <a:endParaRPr lang="es-ES" dirty="0"/>
          </a:p>
        </p:txBody>
      </p:sp>
      <p:pic>
        <p:nvPicPr>
          <p:cNvPr id="4" name="Picture 2" descr="C:\Users\Tracy.mora\Desktop\Logo CENARE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870" y="137234"/>
            <a:ext cx="1180026" cy="13107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rv-archivos\Folder Redirection\evalenzuela\My Documents\My Pictures\Cenarec\LOGOS\Logo MEP.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80312" y="5552559"/>
            <a:ext cx="1141934" cy="8572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Postres para hacer con niños en casa - De Rechupete">
            <a:extLst>
              <a:ext uri="{FF2B5EF4-FFF2-40B4-BE49-F238E27FC236}">
                <a16:creationId xmlns:a16="http://schemas.microsoft.com/office/drawing/2014/main" id="{17BA4379-2BEC-E5CA-BFCD-6CBC193A103C}"/>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645376" y="1565793"/>
            <a:ext cx="258127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Juegos de Agua - Educación Física en Infantil y Primaria">
            <a:extLst>
              <a:ext uri="{FF2B5EF4-FFF2-40B4-BE49-F238E27FC236}">
                <a16:creationId xmlns:a16="http://schemas.microsoft.com/office/drawing/2014/main" id="{B14C6559-594B-EB2C-D267-3CBA7C5156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80794" y="1037929"/>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Bebés con pies descalzos">
            <a:extLst>
              <a:ext uri="{FF2B5EF4-FFF2-40B4-BE49-F238E27FC236}">
                <a16:creationId xmlns:a16="http://schemas.microsoft.com/office/drawing/2014/main" id="{6520B6D7-C904-B57F-1F7B-002C22ED1B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47282" y="3573016"/>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Cómo ayuda la integración sensorial a mejorar la funcionalidad y la  autonomía? - El blog de Qinera">
            <a:extLst>
              <a:ext uri="{FF2B5EF4-FFF2-40B4-BE49-F238E27FC236}">
                <a16:creationId xmlns:a16="http://schemas.microsoft.com/office/drawing/2014/main" id="{7B2415CF-C1A2-7EA1-2C48-5AB6ABCCEF5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62312" y="391676"/>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596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489" y="-1138123"/>
            <a:ext cx="7024744" cy="1143000"/>
          </a:xfrm>
        </p:spPr>
        <p:txBody>
          <a:bodyPr>
            <a:normAutofit/>
          </a:bodyPr>
          <a:lstStyle/>
          <a:p>
            <a:endParaRPr lang="es-ES" dirty="0"/>
          </a:p>
        </p:txBody>
      </p:sp>
      <p:pic>
        <p:nvPicPr>
          <p:cNvPr id="4" name="Picture 2" descr="C:\Users\Tracy.mora\Desktop\Logo CENARE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870" y="137234"/>
            <a:ext cx="1180026" cy="13107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rv-archivos\Folder Redirection\evalenzuela\My Documents\My Pictures\Cenarec\LOGOS\Logo ME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5552559"/>
            <a:ext cx="1141934" cy="85720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12ABACBC-87D1-86EE-1FFC-8DC2EA67B5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8361" y="980728"/>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1,976 imágenes de Lying on a skateboard - Imágenes, fotos y vectores de  stock | Shutterstock">
            <a:extLst>
              <a:ext uri="{FF2B5EF4-FFF2-40B4-BE49-F238E27FC236}">
                <a16:creationId xmlns:a16="http://schemas.microsoft.com/office/drawing/2014/main" id="{85C46DA1-5F75-6471-2F82-E63E30EE59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754" y="5225234"/>
            <a:ext cx="3686175" cy="123825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Imágenes de Personas Bailando - Descarga gratuita en Freepik">
            <a:extLst>
              <a:ext uri="{FF2B5EF4-FFF2-40B4-BE49-F238E27FC236}">
                <a16:creationId xmlns:a16="http://schemas.microsoft.com/office/drawing/2014/main" id="{FE02584A-317D-EECE-28A3-ECA3020934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74614" y="980728"/>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Niño probando comida con los ojos vendados fotografías e imágenes de alta  resolución - Alamy">
            <a:extLst>
              <a:ext uri="{FF2B5EF4-FFF2-40B4-BE49-F238E27FC236}">
                <a16:creationId xmlns:a16="http://schemas.microsoft.com/office/drawing/2014/main" id="{46198BEB-1894-7513-AADA-1CDE023A2F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4444" y="2886791"/>
            <a:ext cx="2562225" cy="179070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Dos Niñas Que Juegan El Ejemplo Carretilla Humana Ilustraciones Svg,  Vectoriales, Clip Art Vectorizado Libre De Derechos. Image 52037705.">
            <a:extLst>
              <a:ext uri="{FF2B5EF4-FFF2-40B4-BE49-F238E27FC236}">
                <a16:creationId xmlns:a16="http://schemas.microsoft.com/office/drawing/2014/main" id="{6829AD1C-FAF6-ED24-4C17-EFD60E2D34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60064" y="2861336"/>
            <a:ext cx="2114550" cy="2162175"/>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Enigma matemático 13 : Tirando de la cuerda – IES Profesor Juan Bautista">
            <a:extLst>
              <a:ext uri="{FF2B5EF4-FFF2-40B4-BE49-F238E27FC236}">
                <a16:creationId xmlns:a16="http://schemas.microsoft.com/office/drawing/2014/main" id="{AFAEE49F-9338-91F4-7A95-DA0AEB4C8AC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77212" y="5285809"/>
            <a:ext cx="4076700" cy="112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552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 name="Picture 10" descr="Libro sensorial • Espacio Psicofamiliar">
            <a:extLst>
              <a:ext uri="{FF2B5EF4-FFF2-40B4-BE49-F238E27FC236}">
                <a16:creationId xmlns:a16="http://schemas.microsoft.com/office/drawing/2014/main" id="{4D50A9DB-9245-EB88-81F0-FD72EDF0EE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371" y="4231292"/>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Dos niños jugando en el barro | Vector Premium">
            <a:extLst>
              <a:ext uri="{FF2B5EF4-FFF2-40B4-BE49-F238E27FC236}">
                <a16:creationId xmlns:a16="http://schemas.microsoft.com/office/drawing/2014/main" id="{B4B5BE7D-B5BF-03A5-1CC7-BC6A62037E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0755" y="3838034"/>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1043489" y="-1138123"/>
            <a:ext cx="7024744" cy="1143000"/>
          </a:xfrm>
        </p:spPr>
        <p:txBody>
          <a:bodyPr>
            <a:normAutofit/>
          </a:bodyPr>
          <a:lstStyle/>
          <a:p>
            <a:endParaRPr lang="es-ES" dirty="0"/>
          </a:p>
        </p:txBody>
      </p:sp>
      <p:pic>
        <p:nvPicPr>
          <p:cNvPr id="4" name="Picture 2" descr="C:\Users\Tracy.mora\Desktop\Logo CENARE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870" y="137234"/>
            <a:ext cx="1180026" cy="13107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rv-archivos\Folder Redirection\evalenzuela\My Documents\My Pictures\Cenarec\LOGOS\Logo MEP.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80312" y="5552559"/>
            <a:ext cx="1141934" cy="85720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Postres para hacer con niños en casa - De Rechupete">
            <a:extLst>
              <a:ext uri="{FF2B5EF4-FFF2-40B4-BE49-F238E27FC236}">
                <a16:creationId xmlns:a16="http://schemas.microsoft.com/office/drawing/2014/main" id="{17BA4379-2BEC-E5CA-BFCD-6CBC193A103C}"/>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645376" y="1565793"/>
            <a:ext cx="258127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Juegos de Agua - Educación Física en Infantil y Primaria">
            <a:extLst>
              <a:ext uri="{FF2B5EF4-FFF2-40B4-BE49-F238E27FC236}">
                <a16:creationId xmlns:a16="http://schemas.microsoft.com/office/drawing/2014/main" id="{B14C6559-594B-EB2C-D267-3CBA7C5156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80794" y="1037929"/>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Bebés con pies descalzos">
            <a:extLst>
              <a:ext uri="{FF2B5EF4-FFF2-40B4-BE49-F238E27FC236}">
                <a16:creationId xmlns:a16="http://schemas.microsoft.com/office/drawing/2014/main" id="{6520B6D7-C904-B57F-1F7B-002C22ED1B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47282" y="3573016"/>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Cómo ayuda la integración sensorial a mejorar la funcionalidad y la  autonomía? - El blog de Qinera">
            <a:extLst>
              <a:ext uri="{FF2B5EF4-FFF2-40B4-BE49-F238E27FC236}">
                <a16:creationId xmlns:a16="http://schemas.microsoft.com/office/drawing/2014/main" id="{7B2415CF-C1A2-7EA1-2C48-5AB6ABCCEF5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62312" y="391676"/>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4981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A718BFB-0CE7-3398-E006-61C3CD1971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2898" y="957977"/>
            <a:ext cx="6710048" cy="4582730"/>
          </a:xfrm>
          <a:prstGeom prst="rect">
            <a:avLst/>
          </a:prstGeom>
        </p:spPr>
      </p:pic>
      <p:pic>
        <p:nvPicPr>
          <p:cNvPr id="4" name="Picture 2" descr="\\srv-archivos\Folder Redirection\evalenzuela\My Documents\My Pictures\Cenarec\LOGOS\Logo ME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5540707"/>
            <a:ext cx="1141934" cy="857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Tracy.mora\Desktop\Logo CENARE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5108531"/>
            <a:ext cx="1180026" cy="1310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370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pic>
        <p:nvPicPr>
          <p:cNvPr id="7" name="Marcador de contenido 6">
            <a:extLst>
              <a:ext uri="{FF2B5EF4-FFF2-40B4-BE49-F238E27FC236}">
                <a16:creationId xmlns:a16="http://schemas.microsoft.com/office/drawing/2014/main" id="{C79F15F7-3891-17CD-3B9F-05A4BC0D70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48" y="1348063"/>
            <a:ext cx="5120127" cy="3449089"/>
          </a:xfrm>
        </p:spPr>
      </p:pic>
      <p:pic>
        <p:nvPicPr>
          <p:cNvPr id="4" name="Picture 2" descr="\\srv-archivos\Folder Redirection\evalenzuela\My Documents\My Pictures\Cenarec\LOGOS\Logo ME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5540707"/>
            <a:ext cx="1141934" cy="857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Tracy.mora\Desktop\Logo CENAREC.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5108531"/>
            <a:ext cx="1180026" cy="1310736"/>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Sensory Touch - LLEGARON LAS BANDAS ELÁSTICAS PARA SILLAS... | Facebook">
            <a:extLst>
              <a:ext uri="{FF2B5EF4-FFF2-40B4-BE49-F238E27FC236}">
                <a16:creationId xmlns:a16="http://schemas.microsoft.com/office/drawing/2014/main" id="{10AE8AC3-6FEA-7616-C9DB-806BFB55F6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5555" y="3009742"/>
            <a:ext cx="2152650" cy="194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646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pic>
        <p:nvPicPr>
          <p:cNvPr id="4" name="Picture 2" descr="\\srv-archivos\Folder Redirection\evalenzuela\My Documents\My Pictures\Cenarec\LOGOS\Logo ME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5540707"/>
            <a:ext cx="1141934" cy="857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Tracy.mora\Desktop\Logo CENARE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5108531"/>
            <a:ext cx="1180026" cy="1310736"/>
          </a:xfrm>
          <a:prstGeom prst="rect">
            <a:avLst/>
          </a:prstGeom>
          <a:noFill/>
          <a:extLst>
            <a:ext uri="{909E8E84-426E-40DD-AFC4-6F175D3DCCD1}">
              <a14:hiddenFill xmlns:a14="http://schemas.microsoft.com/office/drawing/2010/main">
                <a:solidFill>
                  <a:srgbClr val="FFFFFF"/>
                </a:solidFill>
              </a14:hiddenFill>
            </a:ext>
          </a:extLst>
        </p:spPr>
      </p:pic>
      <p:pic>
        <p:nvPicPr>
          <p:cNvPr id="10" name="Marcador de contenido 9">
            <a:extLst>
              <a:ext uri="{FF2B5EF4-FFF2-40B4-BE49-F238E27FC236}">
                <a16:creationId xmlns:a16="http://schemas.microsoft.com/office/drawing/2014/main" id="{01006E83-1A72-E34E-A47D-D603B9146AD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271652" y="1646222"/>
            <a:ext cx="4599276" cy="4117677"/>
          </a:xfrm>
        </p:spPr>
      </p:pic>
    </p:spTree>
    <p:extLst>
      <p:ext uri="{BB962C8B-B14F-4D97-AF65-F5344CB8AC3E}">
        <p14:creationId xmlns:p14="http://schemas.microsoft.com/office/powerpoint/2010/main" val="108489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pPr marL="68580" indent="0" algn="ctr">
              <a:buNone/>
            </a:pPr>
            <a:endParaRPr lang="es-ES" sz="6000" dirty="0"/>
          </a:p>
          <a:p>
            <a:pPr marL="68580" indent="0" algn="ctr">
              <a:buNone/>
            </a:pPr>
            <a:r>
              <a:rPr lang="es-ES" sz="6000" dirty="0"/>
              <a:t>Gracias .</a:t>
            </a:r>
          </a:p>
          <a:p>
            <a:endParaRPr lang="es-ES" dirty="0"/>
          </a:p>
        </p:txBody>
      </p:sp>
      <p:pic>
        <p:nvPicPr>
          <p:cNvPr id="4" name="Picture 2" descr="\\srv-archivos\Folder Redirection\evalenzuela\My Documents\My Pictures\Cenarec\LOGOS\Logo ME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5552559"/>
            <a:ext cx="1141934" cy="857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Tracy.mora\Desktop\Logo CENARE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5113769"/>
            <a:ext cx="1180026" cy="1310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934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a:t>Que es la terapia ocupacional </a:t>
            </a:r>
          </a:p>
        </p:txBody>
      </p:sp>
      <p:sp>
        <p:nvSpPr>
          <p:cNvPr id="3" name="2 Marcador de contenido"/>
          <p:cNvSpPr>
            <a:spLocks noGrp="1"/>
          </p:cNvSpPr>
          <p:nvPr>
            <p:ph idx="1"/>
          </p:nvPr>
        </p:nvSpPr>
        <p:spPr/>
        <p:txBody>
          <a:bodyPr>
            <a:normAutofit fontScale="92500"/>
          </a:bodyPr>
          <a:lstStyle/>
          <a:p>
            <a:r>
              <a:rPr lang="es-CR" dirty="0"/>
              <a:t>“Una profesión socio-sanitaria que a través de la valoración de las capacidades y problemas físicos, psíquicos, sensoriales y sociales del individuo pretende, con un adecuado tratamiento, capacitarle para alcanzar el mayor grado de independencia posible en su vida diaria, contribuyendo a la recuperación de su enfermedad y/o facilitando la adaptación a su </a:t>
            </a:r>
            <a:r>
              <a:rPr lang="es-CR" dirty="0" err="1"/>
              <a:t>discapacidad”APETO</a:t>
            </a:r>
            <a:endParaRPr lang="es-CR" dirty="0"/>
          </a:p>
        </p:txBody>
      </p:sp>
      <p:pic>
        <p:nvPicPr>
          <p:cNvPr id="4" name="Picture 2" descr="C:\Users\Tracy.mora\Desktop\Logo CENARE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5113769"/>
            <a:ext cx="1180026" cy="13107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rv-archivos\Folder Redirection\evalenzuela\My Documents\My Pictures\Cenarec\LOGOS\Logo ME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5552559"/>
            <a:ext cx="1141934" cy="8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674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Tracy.mora\Desktop\Logo CENARE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5113769"/>
            <a:ext cx="1180026" cy="1310736"/>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normAutofit fontScale="90000"/>
          </a:bodyPr>
          <a:lstStyle/>
          <a:p>
            <a:pPr algn="ctr"/>
            <a:r>
              <a:rPr lang="es-ES" dirty="0"/>
              <a:t>Trastorno del procesamiento sensorial</a:t>
            </a:r>
          </a:p>
        </p:txBody>
      </p:sp>
      <p:sp>
        <p:nvSpPr>
          <p:cNvPr id="3" name="2 Marcador de contenido"/>
          <p:cNvSpPr>
            <a:spLocks noGrp="1"/>
          </p:cNvSpPr>
          <p:nvPr>
            <p:ph idx="1"/>
          </p:nvPr>
        </p:nvSpPr>
        <p:spPr>
          <a:xfrm>
            <a:off x="1043492" y="2286294"/>
            <a:ext cx="6777317" cy="3508977"/>
          </a:xfrm>
        </p:spPr>
        <p:txBody>
          <a:bodyPr>
            <a:normAutofit fontScale="70000" lnSpcReduction="20000"/>
          </a:bodyPr>
          <a:lstStyle/>
          <a:p>
            <a:r>
              <a:rPr lang="es-ES" altLang="es-CR" sz="3600" dirty="0">
                <a:solidFill>
                  <a:srgbClr val="000000"/>
                </a:solidFill>
                <a:latin typeface="Century Gothic" panose="020B0502020202020204" pitchFamily="34" charset="0"/>
              </a:rPr>
              <a:t>Es un trastorno del cerebro que afecta la manera en que se experimentan las sensaciones (vista, sonido, tacto, equilibrio, olfato, gusto y movimiento) y su organización dentro de un comportamiento.</a:t>
            </a:r>
          </a:p>
          <a:p>
            <a:br>
              <a:rPr lang="es-CR" sz="2900" dirty="0"/>
            </a:br>
            <a:br>
              <a:rPr lang="es-CR" b="1" dirty="0"/>
            </a:br>
            <a:br>
              <a:rPr lang="es-CR" dirty="0"/>
            </a:br>
            <a:endParaRPr lang="es-ES" dirty="0"/>
          </a:p>
        </p:txBody>
      </p:sp>
      <p:pic>
        <p:nvPicPr>
          <p:cNvPr id="4" name="Picture 2" descr="\\srv-archivos\Folder Redirection\evalenzuela\My Documents\My Pictures\Cenarec\LOGOS\Logo ME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5540707"/>
            <a:ext cx="1141934" cy="857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astorno del procesamiento sensorial | El Cisne">
            <a:extLst>
              <a:ext uri="{FF2B5EF4-FFF2-40B4-BE49-F238E27FC236}">
                <a16:creationId xmlns:a16="http://schemas.microsoft.com/office/drawing/2014/main" id="{98A37185-CDD0-48E0-9F08-E05EF26666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4427183"/>
            <a:ext cx="30289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ómo educar a niños distraídos o despistados">
            <a:extLst>
              <a:ext uri="{FF2B5EF4-FFF2-40B4-BE49-F238E27FC236}">
                <a16:creationId xmlns:a16="http://schemas.microsoft.com/office/drawing/2014/main" id="{4037E68F-499E-0890-4032-19CC35981B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2924" y="411285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0010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Que es la integración sensorial?</a:t>
            </a:r>
          </a:p>
        </p:txBody>
      </p:sp>
      <p:sp>
        <p:nvSpPr>
          <p:cNvPr id="3" name="2 Marcador de contenido"/>
          <p:cNvSpPr>
            <a:spLocks noGrp="1"/>
          </p:cNvSpPr>
          <p:nvPr>
            <p:ph idx="1"/>
          </p:nvPr>
        </p:nvSpPr>
        <p:spPr/>
        <p:txBody>
          <a:bodyPr>
            <a:normAutofit/>
          </a:bodyPr>
          <a:lstStyle/>
          <a:p>
            <a:r>
              <a:rPr lang="es-ES" altLang="es-CR" dirty="0">
                <a:solidFill>
                  <a:srgbClr val="000000"/>
                </a:solidFill>
                <a:latin typeface="Century Gothic" panose="020B0502020202020204" pitchFamily="34" charset="0"/>
              </a:rPr>
              <a:t>Es un proceso neurológico que nos permite dar sentido a nuestro mundo, al recibir, registrar, modular, organizar e interpretar la información que llega a nuestro cerebro desde nuestros sentidos.</a:t>
            </a:r>
            <a:br>
              <a:rPr lang="es-CR" dirty="0"/>
            </a:br>
            <a:endParaRPr lang="es-ES" dirty="0"/>
          </a:p>
        </p:txBody>
      </p:sp>
      <p:pic>
        <p:nvPicPr>
          <p:cNvPr id="4" name="Picture 2" descr="C:\Users\Tracy.mora\Desktop\Logo CENARE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5113769"/>
            <a:ext cx="1180026" cy="13107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rv-archivos\Folder Redirection\evalenzuela\My Documents\My Pictures\Cenarec\LOGOS\Logo ME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5552559"/>
            <a:ext cx="1141934" cy="8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814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56937" y="2182634"/>
            <a:ext cx="6777317" cy="3508977"/>
          </a:xfrm>
        </p:spPr>
        <p:txBody>
          <a:bodyPr>
            <a:normAutofit/>
          </a:bodyPr>
          <a:lstStyle/>
          <a:p>
            <a:br>
              <a:rPr lang="es-CR" dirty="0"/>
            </a:br>
            <a:endParaRPr lang="es-ES" dirty="0"/>
          </a:p>
        </p:txBody>
      </p:sp>
      <p:pic>
        <p:nvPicPr>
          <p:cNvPr id="2050" name="Picture 2" descr="40 Actividades Sensoriales para Niños: Diversión, Estimulación Sensorial y  Desarrollo de Habilidades - Cuentame Un Cuento Especial">
            <a:extLst>
              <a:ext uri="{FF2B5EF4-FFF2-40B4-BE49-F238E27FC236}">
                <a16:creationId xmlns:a16="http://schemas.microsoft.com/office/drawing/2014/main" id="{11251672-F6E2-73FC-43B0-9FD3B30658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242837"/>
            <a:ext cx="3309722" cy="3309722"/>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normAutofit fontScale="90000"/>
          </a:bodyPr>
          <a:lstStyle/>
          <a:p>
            <a:pPr algn="ctr"/>
            <a:r>
              <a:rPr lang="es-ES" dirty="0"/>
              <a:t>Diferencia entre Estimulación e Integración sensorial </a:t>
            </a:r>
          </a:p>
        </p:txBody>
      </p:sp>
      <p:pic>
        <p:nvPicPr>
          <p:cNvPr id="4" name="Picture 2" descr="C:\Users\Tracy.mora\Desktop\Logo CENARE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5113769"/>
            <a:ext cx="1180026" cy="13107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rv-archivos\Folder Redirection\evalenzuela\My Documents\My Pictures\Cenarec\LOGOS\Logo MEP.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0312" y="5552559"/>
            <a:ext cx="1141934" cy="8572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QUÉ ES LA INTEGRACIÓN SENSORIAL?">
            <a:extLst>
              <a:ext uri="{FF2B5EF4-FFF2-40B4-BE49-F238E27FC236}">
                <a16:creationId xmlns:a16="http://schemas.microsoft.com/office/drawing/2014/main" id="{A749A3B3-8F1E-B53A-8131-7CE125AFBA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1559" y="2429233"/>
            <a:ext cx="3015778" cy="3015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221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0528" y="116632"/>
            <a:ext cx="7024744" cy="1143000"/>
          </a:xfrm>
        </p:spPr>
        <p:txBody>
          <a:bodyPr/>
          <a:lstStyle/>
          <a:p>
            <a:pPr algn="ctr"/>
            <a:r>
              <a:rPr lang="es-ES" dirty="0"/>
              <a:t>Signos alerta </a:t>
            </a:r>
          </a:p>
        </p:txBody>
      </p:sp>
      <p:sp>
        <p:nvSpPr>
          <p:cNvPr id="3" name="2 Marcador de contenido"/>
          <p:cNvSpPr>
            <a:spLocks noGrp="1"/>
          </p:cNvSpPr>
          <p:nvPr>
            <p:ph idx="1"/>
          </p:nvPr>
        </p:nvSpPr>
        <p:spPr>
          <a:xfrm>
            <a:off x="796066" y="1412776"/>
            <a:ext cx="7024744" cy="4419853"/>
          </a:xfrm>
        </p:spPr>
        <p:txBody>
          <a:bodyPr>
            <a:normAutofit fontScale="85000" lnSpcReduction="10000"/>
          </a:bodyPr>
          <a:lstStyle/>
          <a:p>
            <a:pPr eaLnBrk="1" hangingPunct="1"/>
            <a:r>
              <a:rPr lang="es-CR" altLang="es-CR" dirty="0">
                <a:latin typeface="Century Gothic" panose="020B0502020202020204" pitchFamily="34" charset="0"/>
              </a:rPr>
              <a:t>Compromiso en comunicación, lenguaje y socialización.</a:t>
            </a:r>
          </a:p>
          <a:p>
            <a:pPr eaLnBrk="1" hangingPunct="1"/>
            <a:r>
              <a:rPr lang="es-ES" altLang="es-CR" dirty="0">
                <a:latin typeface="Century Gothic" panose="020B0502020202020204" pitchFamily="34" charset="0"/>
              </a:rPr>
              <a:t>Niños que se tapan los oídos por un determinado sonido, procesos de ansiedad ante cambios de ropa, actividades o ambiente.</a:t>
            </a:r>
            <a:endParaRPr lang="es-CR" altLang="es-CR" dirty="0">
              <a:latin typeface="Century Gothic" panose="020B0502020202020204" pitchFamily="34" charset="0"/>
            </a:endParaRPr>
          </a:p>
          <a:p>
            <a:pPr eaLnBrk="1" hangingPunct="1"/>
            <a:r>
              <a:rPr lang="es-CR" altLang="es-CR" dirty="0">
                <a:latin typeface="Century Gothic" panose="020B0502020202020204" pitchFamily="34" charset="0"/>
              </a:rPr>
              <a:t>Retos en motricidad -tanto fina como gruesa-.</a:t>
            </a:r>
          </a:p>
          <a:p>
            <a:pPr eaLnBrk="1" hangingPunct="1"/>
            <a:r>
              <a:rPr lang="es-CR" altLang="es-CR" dirty="0">
                <a:latin typeface="Century Gothic" panose="020B0502020202020204" pitchFamily="34" charset="0"/>
              </a:rPr>
              <a:t>Estereotipias.</a:t>
            </a:r>
          </a:p>
          <a:p>
            <a:pPr eaLnBrk="1" hangingPunct="1"/>
            <a:r>
              <a:rPr lang="es-CR" altLang="es-CR" dirty="0">
                <a:latin typeface="Century Gothic" panose="020B0502020202020204" pitchFamily="34" charset="0"/>
              </a:rPr>
              <a:t>Dificultades en procesos de alimentación (selectividad o pica -</a:t>
            </a:r>
            <a:r>
              <a:rPr lang="es-CR" altLang="es-CR" dirty="0">
                <a:solidFill>
                  <a:srgbClr val="202124"/>
                </a:solidFill>
                <a:latin typeface="Century Gothic" panose="020B0502020202020204" pitchFamily="34" charset="0"/>
              </a:rPr>
              <a:t>consumo persistente de sustancias no nutritivas-</a:t>
            </a:r>
            <a:r>
              <a:rPr lang="es-CR" altLang="es-CR" dirty="0">
                <a:latin typeface="Century Gothic" panose="020B0502020202020204" pitchFamily="34" charset="0"/>
              </a:rPr>
              <a:t>).</a:t>
            </a:r>
          </a:p>
          <a:p>
            <a:pPr eaLnBrk="1" hangingPunct="1"/>
            <a:r>
              <a:rPr lang="es-CR" altLang="es-CR" dirty="0">
                <a:latin typeface="Century Gothic" panose="020B0502020202020204" pitchFamily="34" charset="0"/>
              </a:rPr>
              <a:t>Autolesiones ,golpes. </a:t>
            </a:r>
          </a:p>
          <a:p>
            <a:pPr eaLnBrk="1" hangingPunct="1"/>
            <a:r>
              <a:rPr lang="es-CR" altLang="es-CR" dirty="0">
                <a:latin typeface="Century Gothic" panose="020B0502020202020204" pitchFamily="34" charset="0"/>
              </a:rPr>
              <a:t>Correr sin sentido y/o correr en círculos.</a:t>
            </a:r>
          </a:p>
          <a:p>
            <a:pPr marL="68580" indent="0">
              <a:buNone/>
            </a:pPr>
            <a:br>
              <a:rPr lang="es-CR" dirty="0"/>
            </a:br>
            <a:endParaRPr lang="es-ES" dirty="0"/>
          </a:p>
        </p:txBody>
      </p:sp>
      <p:pic>
        <p:nvPicPr>
          <p:cNvPr id="4" name="Picture 2" descr="C:\Users\Tracy.mora\Desktop\Logo CENARE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5113769"/>
            <a:ext cx="1180026" cy="13107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rv-archivos\Folder Redirection\evalenzuela\My Documents\My Pictures\Cenarec\LOGOS\Logo ME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312" y="5552559"/>
            <a:ext cx="1141934" cy="8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497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7">
            <a:extLst>
              <a:ext uri="{FF2B5EF4-FFF2-40B4-BE49-F238E27FC236}">
                <a16:creationId xmlns:a16="http://schemas.microsoft.com/office/drawing/2014/main" id="{9D5F6DDA-D995-D95C-1522-7FC3CED1760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059111"/>
            <a:ext cx="4450854" cy="4208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1188640" y="-96502"/>
            <a:ext cx="7024744" cy="1143000"/>
          </a:xfrm>
        </p:spPr>
        <p:txBody>
          <a:bodyPr/>
          <a:lstStyle/>
          <a:p>
            <a:pPr algn="ctr"/>
            <a:r>
              <a:rPr lang="es-ES" dirty="0"/>
              <a:t>Tipos de TPS </a:t>
            </a:r>
          </a:p>
        </p:txBody>
      </p:sp>
      <p:pic>
        <p:nvPicPr>
          <p:cNvPr id="4" name="Picture 2" descr="C:\Users\Tracy.mora\Desktop\Logo CENARE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5113769"/>
            <a:ext cx="1180026" cy="13107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rv-archivos\Folder Redirection\evalenzuela\My Documents\My Pictures\Cenarec\LOGOS\Logo MEP.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0312" y="5552559"/>
            <a:ext cx="1141934" cy="857200"/>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0CA6F472-DA3F-E884-1E82-DFE5036A501B}"/>
              </a:ext>
            </a:extLst>
          </p:cNvPr>
          <p:cNvSpPr txBox="1"/>
          <p:nvPr/>
        </p:nvSpPr>
        <p:spPr>
          <a:xfrm>
            <a:off x="4860032" y="1844824"/>
            <a:ext cx="3528392" cy="2031325"/>
          </a:xfrm>
          <a:prstGeom prst="rect">
            <a:avLst/>
          </a:prstGeom>
          <a:noFill/>
        </p:spPr>
        <p:txBody>
          <a:bodyPr wrap="square" rtlCol="0">
            <a:spAutoFit/>
          </a:bodyPr>
          <a:lstStyle/>
          <a:p>
            <a:r>
              <a:rPr lang="es-CR" altLang="es-CR" sz="1800" dirty="0">
                <a:solidFill>
                  <a:srgbClr val="000000"/>
                </a:solidFill>
                <a:latin typeface="Century Gothic" panose="020B0502020202020204" pitchFamily="34" charset="0"/>
              </a:rPr>
              <a:t> Podemos encontrar </a:t>
            </a:r>
            <a:r>
              <a:rPr lang="es-CR" altLang="es-CR" sz="1800" b="1" dirty="0">
                <a:solidFill>
                  <a:srgbClr val="000000"/>
                </a:solidFill>
                <a:latin typeface="Century Gothic" panose="020B0502020202020204" pitchFamily="34" charset="0"/>
              </a:rPr>
              <a:t>hipersensibilidad (sensibilidad aumentada) </a:t>
            </a:r>
            <a:r>
              <a:rPr lang="es-CR" altLang="es-CR" sz="1800" dirty="0">
                <a:solidFill>
                  <a:srgbClr val="000000"/>
                </a:solidFill>
                <a:latin typeface="Century Gothic" panose="020B0502020202020204" pitchFamily="34" charset="0"/>
              </a:rPr>
              <a:t>o </a:t>
            </a:r>
            <a:r>
              <a:rPr lang="es-CR" altLang="es-CR" sz="1800" b="1" dirty="0">
                <a:solidFill>
                  <a:srgbClr val="000000"/>
                </a:solidFill>
                <a:latin typeface="Century Gothic" panose="020B0502020202020204" pitchFamily="34" charset="0"/>
              </a:rPr>
              <a:t>hiposensibilidad (sensibilidad disminuida)</a:t>
            </a:r>
            <a:r>
              <a:rPr lang="es-CR" altLang="es-CR" sz="1800" dirty="0">
                <a:solidFill>
                  <a:srgbClr val="000000"/>
                </a:solidFill>
                <a:latin typeface="Century Gothic" panose="020B0502020202020204" pitchFamily="34" charset="0"/>
              </a:rPr>
              <a:t>, e incluso una respuesta mixta.</a:t>
            </a:r>
            <a:endParaRPr lang="es-CR" altLang="es-CR" sz="1800" dirty="0"/>
          </a:p>
          <a:p>
            <a:endParaRPr lang="es-CR" dirty="0"/>
          </a:p>
        </p:txBody>
      </p:sp>
    </p:spTree>
    <p:extLst>
      <p:ext uri="{BB962C8B-B14F-4D97-AF65-F5344CB8AC3E}">
        <p14:creationId xmlns:p14="http://schemas.microsoft.com/office/powerpoint/2010/main" val="2352097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racy.mora\Desktop\Logo CENARE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5157192"/>
            <a:ext cx="1180026" cy="1310736"/>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712601" y="188640"/>
            <a:ext cx="7024744" cy="1143000"/>
          </a:xfrm>
        </p:spPr>
        <p:txBody>
          <a:bodyPr>
            <a:normAutofit/>
          </a:bodyPr>
          <a:lstStyle/>
          <a:p>
            <a:r>
              <a:rPr lang="es-ES" dirty="0"/>
              <a:t>Vestibular </a:t>
            </a:r>
          </a:p>
        </p:txBody>
      </p:sp>
      <p:sp>
        <p:nvSpPr>
          <p:cNvPr id="3" name="2 Marcador de contenido"/>
          <p:cNvSpPr>
            <a:spLocks noGrp="1"/>
          </p:cNvSpPr>
          <p:nvPr>
            <p:ph idx="1"/>
          </p:nvPr>
        </p:nvSpPr>
        <p:spPr>
          <a:xfrm>
            <a:off x="960028" y="1645526"/>
            <a:ext cx="6777317" cy="3508977"/>
          </a:xfrm>
        </p:spPr>
        <p:txBody>
          <a:bodyPr>
            <a:normAutofit fontScale="85000" lnSpcReduction="10000"/>
          </a:bodyPr>
          <a:lstStyle/>
          <a:p>
            <a:pPr marL="68580" indent="0" eaLnBrk="1" fontAlgn="auto" hangingPunct="1">
              <a:spcAft>
                <a:spcPts val="0"/>
              </a:spcAft>
              <a:buNone/>
              <a:defRPr/>
            </a:pPr>
            <a:r>
              <a:rPr lang="es-ES" dirty="0">
                <a:solidFill>
                  <a:srgbClr val="000000"/>
                </a:solidFill>
                <a:latin typeface="Century Gothic" panose="020B0502020202020204" pitchFamily="34" charset="0"/>
              </a:rPr>
              <a:t>Se encuentra en el </a:t>
            </a:r>
            <a:r>
              <a:rPr lang="es-ES" dirty="0">
                <a:latin typeface="Century Gothic" panose="020B0502020202020204" pitchFamily="34" charset="0"/>
              </a:rPr>
              <a:t>oído interno </a:t>
            </a:r>
            <a:r>
              <a:rPr lang="es-ES" dirty="0">
                <a:solidFill>
                  <a:srgbClr val="000000"/>
                </a:solidFill>
                <a:latin typeface="Century Gothic" panose="020B0502020202020204" pitchFamily="34" charset="0"/>
              </a:rPr>
              <a:t>y se encarga de la orientación espacial y el equilibrio.</a:t>
            </a:r>
          </a:p>
          <a:p>
            <a:pPr marL="68580" indent="0" eaLnBrk="1" fontAlgn="auto" hangingPunct="1">
              <a:spcAft>
                <a:spcPts val="0"/>
              </a:spcAft>
              <a:buNone/>
              <a:defRPr/>
            </a:pPr>
            <a:r>
              <a:rPr lang="es-ES" dirty="0">
                <a:solidFill>
                  <a:srgbClr val="000000"/>
                </a:solidFill>
                <a:latin typeface="Century Gothic" panose="020B0502020202020204" pitchFamily="34" charset="0"/>
              </a:rPr>
              <a:t>Existe una relación directa con la visión</a:t>
            </a:r>
          </a:p>
          <a:p>
            <a:pPr marL="68580" indent="0" eaLnBrk="1" fontAlgn="auto" hangingPunct="1">
              <a:spcAft>
                <a:spcPts val="0"/>
              </a:spcAft>
              <a:buNone/>
              <a:defRPr/>
            </a:pPr>
            <a:endParaRPr lang="es-ES" dirty="0">
              <a:solidFill>
                <a:srgbClr val="000000"/>
              </a:solidFill>
              <a:latin typeface="Century Gothic" panose="020B0502020202020204" pitchFamily="34" charset="0"/>
            </a:endParaRPr>
          </a:p>
          <a:p>
            <a:pPr marL="0" indent="0" eaLnBrk="1" fontAlgn="auto" hangingPunct="1">
              <a:spcAft>
                <a:spcPts val="0"/>
              </a:spcAft>
              <a:buFont typeface="Arial" panose="020B0604020202020204" pitchFamily="34" charset="0"/>
              <a:buNone/>
              <a:defRPr/>
            </a:pPr>
            <a:r>
              <a:rPr lang="es-CR" dirty="0">
                <a:solidFill>
                  <a:srgbClr val="000000"/>
                </a:solidFill>
                <a:latin typeface="Century Gothic" panose="020B0502020202020204" pitchFamily="34" charset="0"/>
              </a:rPr>
              <a:t>Niños con hiperreactividad Vestibular: </a:t>
            </a:r>
            <a:r>
              <a:rPr lang="es-ES" dirty="0">
                <a:solidFill>
                  <a:srgbClr val="000000"/>
                </a:solidFill>
                <a:latin typeface="Century Gothic" panose="020B0502020202020204" pitchFamily="34" charset="0"/>
              </a:rPr>
              <a:t>vive en una especie de estado de alerta permanente.</a:t>
            </a:r>
          </a:p>
          <a:p>
            <a:pPr marL="0" indent="0" eaLnBrk="1" fontAlgn="auto" hangingPunct="1">
              <a:spcAft>
                <a:spcPts val="0"/>
              </a:spcAft>
              <a:buFont typeface="Arial" panose="020B0604020202020204" pitchFamily="34" charset="0"/>
              <a:buNone/>
              <a:defRPr/>
            </a:pPr>
            <a:endParaRPr lang="es-ES" dirty="0">
              <a:solidFill>
                <a:srgbClr val="000000"/>
              </a:solidFill>
              <a:latin typeface="Century Gothic" panose="020B0502020202020204" pitchFamily="34" charset="0"/>
            </a:endParaRPr>
          </a:p>
          <a:p>
            <a:pPr marL="0" indent="0" eaLnBrk="1" fontAlgn="auto" hangingPunct="1">
              <a:spcAft>
                <a:spcPts val="0"/>
              </a:spcAft>
              <a:buFont typeface="Arial" panose="020B0604020202020204" pitchFamily="34" charset="0"/>
              <a:buNone/>
              <a:defRPr/>
            </a:pPr>
            <a:r>
              <a:rPr lang="es-ES" dirty="0">
                <a:solidFill>
                  <a:srgbClr val="000000"/>
                </a:solidFill>
                <a:latin typeface="Century Gothic" panose="020B0502020202020204" pitchFamily="34" charset="0"/>
              </a:rPr>
              <a:t>Niños con </a:t>
            </a:r>
            <a:r>
              <a:rPr lang="es-ES" dirty="0" err="1">
                <a:solidFill>
                  <a:srgbClr val="000000"/>
                </a:solidFill>
                <a:latin typeface="Century Gothic" panose="020B0502020202020204" pitchFamily="34" charset="0"/>
              </a:rPr>
              <a:t>hiporespuesta</a:t>
            </a:r>
            <a:r>
              <a:rPr lang="es-ES" dirty="0">
                <a:solidFill>
                  <a:srgbClr val="000000"/>
                </a:solidFill>
                <a:latin typeface="Century Gothic" panose="020B0502020202020204" pitchFamily="34" charset="0"/>
              </a:rPr>
              <a:t> vestibular muestran una elevada actividad motriz, impulsividad y además suele ser habitual que el niño presente acciones peligrosas por una carencia del sentido del peligro. </a:t>
            </a:r>
          </a:p>
          <a:p>
            <a:pPr fontAlgn="base"/>
            <a:endParaRPr lang="es-ES" dirty="0"/>
          </a:p>
        </p:txBody>
      </p:sp>
      <p:pic>
        <p:nvPicPr>
          <p:cNvPr id="5" name="Picture 2" descr="\\srv-archivos\Folder Redirection\evalenzuela\My Documents\My Pictures\Cenarec\LOGOS\Logo MEP.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8304" y="5610728"/>
            <a:ext cx="1141934" cy="8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754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racy.mora\Desktop\Logo CENARE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5157192"/>
            <a:ext cx="1180026" cy="1310736"/>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a:xfrm>
            <a:off x="539552" y="0"/>
            <a:ext cx="7024744" cy="1143000"/>
          </a:xfrm>
        </p:spPr>
        <p:txBody>
          <a:bodyPr>
            <a:normAutofit/>
          </a:bodyPr>
          <a:lstStyle/>
          <a:p>
            <a:r>
              <a:rPr lang="es-ES" dirty="0"/>
              <a:t>Propioceptivo</a:t>
            </a:r>
          </a:p>
        </p:txBody>
      </p:sp>
      <p:sp>
        <p:nvSpPr>
          <p:cNvPr id="3" name="2 Marcador de contenido"/>
          <p:cNvSpPr>
            <a:spLocks noGrp="1"/>
          </p:cNvSpPr>
          <p:nvPr>
            <p:ph idx="1"/>
          </p:nvPr>
        </p:nvSpPr>
        <p:spPr>
          <a:xfrm>
            <a:off x="899592" y="1648215"/>
            <a:ext cx="6777317" cy="3508977"/>
          </a:xfrm>
        </p:spPr>
        <p:txBody>
          <a:bodyPr>
            <a:normAutofit fontScale="92500" lnSpcReduction="20000"/>
          </a:bodyPr>
          <a:lstStyle/>
          <a:p>
            <a:pPr fontAlgn="base"/>
            <a:r>
              <a:rPr lang="es-ES" altLang="es-CR" sz="2800" dirty="0">
                <a:solidFill>
                  <a:srgbClr val="000000"/>
                </a:solidFill>
                <a:latin typeface="Century Gothic" panose="020B0502020202020204" pitchFamily="34" charset="0"/>
              </a:rPr>
              <a:t>Capacidad de nuestro organismo para informarnos adecuadamente de nuestra posición, dirección, movimiento, en relación de nuestro propio cuerpo. Permite que nuestra coordinación motora sea adecuada. Los propioceptores están localizados en los músculos, articulaciones, tendones y en el aparato vestibular.</a:t>
            </a:r>
            <a:br>
              <a:rPr lang="es-CR" dirty="0"/>
            </a:br>
            <a:endParaRPr lang="es-ES" dirty="0"/>
          </a:p>
        </p:txBody>
      </p:sp>
      <p:pic>
        <p:nvPicPr>
          <p:cNvPr id="5" name="Picture 2" descr="\\srv-archivos\Folder Redirection\evalenzuela\My Documents\My Pictures\Cenarec\LOGOS\Logo MEP.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8304" y="5610728"/>
            <a:ext cx="1141934" cy="8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1776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326</TotalTime>
  <Words>453</Words>
  <Application>Microsoft Office PowerPoint</Application>
  <PresentationFormat>Presentación en pantalla (4:3)</PresentationFormat>
  <Paragraphs>53</Paragraphs>
  <Slides>18</Slides>
  <Notes>4</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18</vt:i4>
      </vt:variant>
    </vt:vector>
  </HeadingPairs>
  <TitlesOfParts>
    <vt:vector size="23" baseType="lpstr">
      <vt:lpstr>Arial</vt:lpstr>
      <vt:lpstr>Calibri</vt:lpstr>
      <vt:lpstr>Century Gothic</vt:lpstr>
      <vt:lpstr>Wingdings 2</vt:lpstr>
      <vt:lpstr>Austin</vt:lpstr>
      <vt:lpstr>Centro Nacional de Recursos para la Educación Inclusiva</vt:lpstr>
      <vt:lpstr>Que es la terapia ocupacional </vt:lpstr>
      <vt:lpstr>Trastorno del procesamiento sensorial</vt:lpstr>
      <vt:lpstr>Que es la integración sensorial?</vt:lpstr>
      <vt:lpstr>Diferencia entre Estimulación e Integración sensorial </vt:lpstr>
      <vt:lpstr>Signos alerta </vt:lpstr>
      <vt:lpstr>Tipos de TPS </vt:lpstr>
      <vt:lpstr>Vestibular </vt:lpstr>
      <vt:lpstr>Propioceptivo</vt:lpstr>
      <vt:lpstr>Como me afecta este sistema?</vt:lpstr>
      <vt:lpstr>Como puedo ayudar?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Centro Nacional de Recursos para la Educación Inclusiva</dc:title>
  <dc:creator>Tracy Rocio Mora Ramírez</dc:creator>
  <cp:lastModifiedBy>Tracy Rocio Mora Ramírez</cp:lastModifiedBy>
  <cp:revision>31</cp:revision>
  <dcterms:created xsi:type="dcterms:W3CDTF">2022-09-22T13:42:39Z</dcterms:created>
  <dcterms:modified xsi:type="dcterms:W3CDTF">2023-05-16T05:10:39Z</dcterms:modified>
</cp:coreProperties>
</file>